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422" r:id="rId3"/>
    <p:sldId id="425" r:id="rId4"/>
    <p:sldId id="426" r:id="rId5"/>
    <p:sldId id="427" r:id="rId6"/>
    <p:sldId id="417" r:id="rId7"/>
    <p:sldId id="418" r:id="rId8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илаева Анна" initials="ПА" lastIdx="2" clrIdx="0">
    <p:extLst>
      <p:ext uri="{19B8F6BF-5375-455C-9EA6-DF929625EA0E}">
        <p15:presenceInfo xmlns:p15="http://schemas.microsoft.com/office/powerpoint/2012/main" userId="S-1-5-21-2814690304-2079498959-1149321452-15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456B"/>
    <a:srgbClr val="1D4971"/>
    <a:srgbClr val="3E5D8A"/>
    <a:srgbClr val="4B5D70"/>
    <a:srgbClr val="495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47" cy="498488"/>
          </a:xfrm>
          <a:prstGeom prst="rect">
            <a:avLst/>
          </a:prstGeom>
        </p:spPr>
        <p:txBody>
          <a:bodyPr vert="horz" lIns="92117" tIns="46059" rIns="92117" bIns="460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7" y="1"/>
            <a:ext cx="2946246" cy="498488"/>
          </a:xfrm>
          <a:prstGeom prst="rect">
            <a:avLst/>
          </a:prstGeom>
        </p:spPr>
        <p:txBody>
          <a:bodyPr vert="horz" lIns="92117" tIns="46059" rIns="92117" bIns="46059" rtlCol="0"/>
          <a:lstStyle>
            <a:lvl1pPr algn="r">
              <a:defRPr sz="1200"/>
            </a:lvl1pPr>
          </a:lstStyle>
          <a:p>
            <a:fld id="{D8DA2AD9-5FDD-49DD-9612-C7D2A53EF345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9" rIns="92117" bIns="4605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8" y="4778772"/>
            <a:ext cx="5439102" cy="3909614"/>
          </a:xfrm>
          <a:prstGeom prst="rect">
            <a:avLst/>
          </a:prstGeom>
        </p:spPr>
        <p:txBody>
          <a:bodyPr vert="horz" lIns="92117" tIns="46059" rIns="92117" bIns="4605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1325"/>
            <a:ext cx="2946247" cy="498488"/>
          </a:xfrm>
          <a:prstGeom prst="rect">
            <a:avLst/>
          </a:prstGeom>
        </p:spPr>
        <p:txBody>
          <a:bodyPr vert="horz" lIns="92117" tIns="46059" rIns="92117" bIns="460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7" y="9431325"/>
            <a:ext cx="2946246" cy="498488"/>
          </a:xfrm>
          <a:prstGeom prst="rect">
            <a:avLst/>
          </a:prstGeom>
        </p:spPr>
        <p:txBody>
          <a:bodyPr vert="horz" lIns="92117" tIns="46059" rIns="92117" bIns="46059" rtlCol="0" anchor="b"/>
          <a:lstStyle>
            <a:lvl1pPr algn="r">
              <a:defRPr sz="1200"/>
            </a:lvl1pPr>
          </a:lstStyle>
          <a:p>
            <a:fld id="{EFFF25A9-C618-4A2F-A038-D831B61088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2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7B3DDB-A3F6-4206-8E30-00B7005D5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9BCC51-D451-4947-B523-D2560D37D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F6454E-9318-4E41-9313-CD3989D1B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4F4145-05BF-4A45-92B8-0C1E9D2B6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01B6AE-EAAE-47EF-B74B-EE31885BE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68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6A37A7-FE26-4DB7-BFAE-70E4E0FC7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12C4B9-F138-4BDD-9ECF-324770475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65BA9B-DA75-49A3-BB0A-FA5950327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58E4DD-FA95-41BC-9419-1B1D05E22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2D62F4-5215-4665-8908-05CBA2534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14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3CD1B3-A0D1-4D60-A4BE-E66E50484D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93DCFC-C240-417C-BDCC-05BE7CA06B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DFCB2E-D609-4790-8316-5FF7CD626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C68534-CEF6-4535-AFB3-7CADC08D3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6092B9-8325-45E5-A549-77727366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4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CF4581-CA19-43F9-82C8-4C4BB91BF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3847B3-DB04-4B0B-BB85-7495385F8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5AB46-1486-45C5-AE97-3B85DD041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B0CF70-3190-42B0-9CBA-138E347D1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091B49-810A-48A9-916D-4DFD732F7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960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DF7E20-5FFB-43B0-99DC-9237040B6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7D0E29-50BF-4A2E-A544-4AE220522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15EBBD-5E64-4426-A856-8E4D366C0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429477-8A90-4A30-9348-8AAA5C31D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6CB327-DBFF-4321-9DEA-67D67A14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7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34154-C543-4F00-B652-49BCD7567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4659E0-909E-4BFC-8E4B-3350F4443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DE0C42-63BB-46AB-AAEF-0F0C505FD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36541E-F5C3-4A50-A397-11A282239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CC5199-91D3-4EC1-8852-65FEF48B1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84D049-11B1-4CAE-907E-D9CD55E76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44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A50F8-929E-479D-9F4C-C85CC37A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451FAE-8FE0-4541-8C61-B886EB654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E81B7EA-63C6-482E-9F98-761815DAC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93B5740-7840-41FB-877E-8E8E909A8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46A0D0-E9B6-4D15-8291-4DF835D40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B1D6EA7-90B4-48E3-AE9C-C721C90E6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049B3D8-05B7-404C-9FDE-221A7C058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2DCB8B1-CB54-4998-9246-8D13BED46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92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1420C-C5BB-4412-ABD0-17839BC7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D1728F-FC48-4C8F-A56F-FE00626E8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98A71EA-8D24-4F53-B586-5633BA88C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07A780-2B37-4546-B518-5AEA2CBA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39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174658-A4E5-4F28-A1D8-FDB49D56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7A94F9-8D74-41F4-8792-41318BDB2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1B0BB04-6085-40DB-8ECC-2954BA8B4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313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BA9E5E-5ADE-4724-9ED5-803B73ED5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76F954-336B-4B21-93E5-8831E32AC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241376-DE44-489D-B6EB-9C5C3F521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ABBAE7-4850-4E41-AB7F-A25A60469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62A0DE-E929-4D0B-AC36-E73F6C902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7ADA51-840B-48CE-BFBF-9764998B7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58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D6B408-12CD-4F5F-B4EF-E4C8C1755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91490F7-6807-4357-AB0D-A71444C7AC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8399EE-19F3-401A-84F2-67155230B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429A2E2-58EB-46FD-97C3-242016E13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4135A7-15A4-4812-B7C5-82987720F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9AC626-45A1-4998-8F89-99E1F3B6F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759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543042-DAC1-45D1-BC83-0DC6001E4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9D5236-C69E-4392-823F-6999672315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15E6EA-C35C-4F03-A57D-E5557141B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FC343-843C-4C0D-A7C8-BF2088844241}" type="datetimeFigureOut">
              <a:rPr lang="ru-RU" smtClean="0"/>
              <a:t>19.08.2026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D46EF7-5597-464E-9C35-FF4DC8FA4D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0A8F23-7401-43D8-969A-298CEADE69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90A27-731E-4640-AD9C-73677C92CC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52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png"/><Relationship Id="rId7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709160" y="2030499"/>
            <a:ext cx="8747132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4000" b="1" cap="all" dirty="0">
                <a:solidFill>
                  <a:srgbClr val="2F5720"/>
                </a:solidFill>
                <a:latin typeface="Open Sans Extra Bold"/>
              </a:rPr>
              <a:t>ЖИТЬ ЭКОЛОГИЧНО И ЭКОНОМИЧНО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173225" y="6262173"/>
            <a:ext cx="12538989" cy="2576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09"/>
              </a:lnSpc>
            </a:pPr>
            <a:r>
              <a:rPr lang="en-US" sz="1578" b="1" dirty="0">
                <a:solidFill>
                  <a:schemeClr val="accent1">
                    <a:lumMod val="50000"/>
                  </a:schemeClr>
                </a:solidFill>
                <a:latin typeface="Open Sans Extra Bold"/>
              </a:rPr>
              <a:t>г. Белгород, 202</a:t>
            </a:r>
            <a:r>
              <a:rPr lang="ru-RU" sz="1578" b="1" dirty="0">
                <a:solidFill>
                  <a:schemeClr val="accent1">
                    <a:lumMod val="50000"/>
                  </a:schemeClr>
                </a:solidFill>
                <a:latin typeface="Open Sans Extra Bold"/>
              </a:rPr>
              <a:t>6</a:t>
            </a:r>
            <a:r>
              <a:rPr lang="en-US" sz="1578" b="1" dirty="0">
                <a:solidFill>
                  <a:schemeClr val="accent1">
                    <a:lumMod val="50000"/>
                  </a:schemeClr>
                </a:solidFill>
                <a:latin typeface="Open Sans Extra Bold"/>
              </a:rPr>
              <a:t> г.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165230" y="532178"/>
            <a:ext cx="8083093" cy="1158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21"/>
              </a:lnSpc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Open Sans Bold"/>
              </a:rPr>
              <a:t>Общество с ограниченной ответственностью </a:t>
            </a:r>
          </a:p>
          <a:p>
            <a:pPr algn="ctr">
              <a:lnSpc>
                <a:spcPts val="3121"/>
              </a:lnSpc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Open Sans Bold"/>
              </a:rPr>
              <a:t>«Центр Экологической Безопасности» </a:t>
            </a:r>
          </a:p>
          <a:p>
            <a:pPr algn="ctr">
              <a:lnSpc>
                <a:spcPts val="3121"/>
              </a:lnSpc>
            </a:pP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Open Sans Bold"/>
              </a:rPr>
              <a:t>Белгородской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2000" b="1" dirty="0" err="1">
                <a:solidFill>
                  <a:schemeClr val="accent1">
                    <a:lumMod val="50000"/>
                  </a:schemeClr>
                </a:solidFill>
                <a:latin typeface="Open Sans Bold"/>
              </a:rPr>
              <a:t>области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Open Sans Bold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4B17A3-EFB4-44FA-9BA1-90763F6214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093" y="3323013"/>
            <a:ext cx="2503908" cy="25039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7E65B-0CCC-D19D-35D8-06E0DAD94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350E2A-054A-6A30-B0A0-41F6F3D953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7546EB35-A327-E119-1792-26C7DFD61A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706209F4-1144-CB9C-C4D1-ED312898BDBD}"/>
              </a:ext>
            </a:extLst>
          </p:cNvPr>
          <p:cNvSpPr txBox="1"/>
          <p:nvPr/>
        </p:nvSpPr>
        <p:spPr>
          <a:xfrm>
            <a:off x="0" y="130501"/>
            <a:ext cx="12192000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ЭКОНОМИЯ ДОМА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46D45F-341B-3172-6227-AFD9FED56C3A}"/>
              </a:ext>
            </a:extLst>
          </p:cNvPr>
          <p:cNvSpPr txBox="1"/>
          <p:nvPr/>
        </p:nvSpPr>
        <p:spPr>
          <a:xfrm>
            <a:off x="1503832" y="1544709"/>
            <a:ext cx="3661569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50"/>
              </a:lnSpc>
              <a:spcAft>
                <a:spcPts val="2250"/>
              </a:spcAft>
              <a:buNone/>
            </a:pPr>
            <a:r>
              <a:rPr lang="ru-RU" b="1" i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ПРИ ПОКУПКЕ БЫТОВОЙ ТЕХНИКИ ОБРАЩАЙТЕ ВНИМАНИЕ НА ПОТРЕБЛЯЕМУЮ МОЩНОСТЬ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288012-BE43-1EB0-3380-F6EB0A8E8354}"/>
              </a:ext>
            </a:extLst>
          </p:cNvPr>
          <p:cNvSpPr txBox="1"/>
          <p:nvPr/>
        </p:nvSpPr>
        <p:spPr>
          <a:xfrm>
            <a:off x="8284056" y="1469187"/>
            <a:ext cx="3997130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50"/>
              </a:lnSpc>
              <a:spcAft>
                <a:spcPts val="2250"/>
              </a:spcAft>
              <a:buNone/>
            </a:pPr>
            <a:r>
              <a:rPr lang="ru-RU" b="1" i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АККУМУЛЯТОРНЫЕ БАТАРЕЙКИ И ЗАРЯДНЫЕ УСТРОЙСТВА К НИМ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28E6198-A5CF-81A2-04BA-7564D2D86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18" y="3057992"/>
            <a:ext cx="5104713" cy="27722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235CB9-6092-D942-573B-E56D1F39C17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099" y="2534688"/>
            <a:ext cx="2772272" cy="277227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525C960-FB57-C282-B322-F43CA95C5D4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36" y="4803489"/>
            <a:ext cx="1919235" cy="188998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2A41FB9-BC00-18AB-1DE8-CAD7B5725FB8}"/>
              </a:ext>
            </a:extLst>
          </p:cNvPr>
          <p:cNvSpPr txBox="1"/>
          <p:nvPr/>
        </p:nvSpPr>
        <p:spPr>
          <a:xfrm>
            <a:off x="8612326" y="2443362"/>
            <a:ext cx="35796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БАТАРЕЙКИ</a:t>
            </a:r>
          </a:p>
          <a:p>
            <a:r>
              <a:rPr lang="ru-RU" dirty="0"/>
              <a:t>за 1 шт. – </a:t>
            </a:r>
            <a:r>
              <a:rPr lang="ru-RU" b="1" dirty="0"/>
              <a:t>45 руб.</a:t>
            </a:r>
          </a:p>
          <a:p>
            <a:endParaRPr lang="ru-RU" dirty="0"/>
          </a:p>
          <a:p>
            <a:r>
              <a:rPr lang="ru-RU" b="1" dirty="0"/>
              <a:t>АККУМУЛЯТОРНЫЕ БАТАРЕЙКИ</a:t>
            </a:r>
          </a:p>
          <a:p>
            <a:r>
              <a:rPr lang="ru-RU" dirty="0"/>
              <a:t>За 1 шт. – </a:t>
            </a:r>
            <a:r>
              <a:rPr lang="ru-RU" b="1" dirty="0"/>
              <a:t>314 руб.</a:t>
            </a:r>
          </a:p>
          <a:p>
            <a:r>
              <a:rPr lang="ru-RU" dirty="0"/>
              <a:t>+ зарядное устройство </a:t>
            </a:r>
            <a:r>
              <a:rPr lang="ru-RU" b="1" dirty="0"/>
              <a:t>1 718 руб.</a:t>
            </a:r>
          </a:p>
          <a:p>
            <a:endParaRPr lang="ru-RU" dirty="0"/>
          </a:p>
          <a:p>
            <a:r>
              <a:rPr lang="ru-RU" b="1" dirty="0"/>
              <a:t>ЭКОНОМИЧЕСКАЯ ВЫГОДА</a:t>
            </a:r>
          </a:p>
          <a:p>
            <a:r>
              <a:rPr lang="ru-RU" dirty="0"/>
              <a:t>45 руб. х 2000 шт. = </a:t>
            </a:r>
            <a:r>
              <a:rPr lang="ru-RU" b="1" dirty="0"/>
              <a:t>90 000 руб.</a:t>
            </a:r>
          </a:p>
          <a:p>
            <a:endParaRPr lang="ru-RU" b="1" dirty="0"/>
          </a:p>
          <a:p>
            <a:r>
              <a:rPr lang="ru-RU" b="1" dirty="0"/>
              <a:t>90 000 – (314 + 1718) = 87 968 руб.</a:t>
            </a:r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8A26481-62C0-97E0-D848-AAC90F798B0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72" y="1603249"/>
            <a:ext cx="847289" cy="84728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EAB2B1A1-5F15-4FB0-CE07-C0AAFBF57E0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678" y="1469187"/>
            <a:ext cx="848678" cy="84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38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9A150-C7C2-5A8C-6A09-C4AC6A4C9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EBA483-170D-E8BB-6B32-BF51B23CFE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B31ACF8-8876-5498-1D73-27931C10B8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AEBF3F0C-20B4-2A7A-481B-E53C3163BC59}"/>
              </a:ext>
            </a:extLst>
          </p:cNvPr>
          <p:cNvSpPr txBox="1"/>
          <p:nvPr/>
        </p:nvSpPr>
        <p:spPr>
          <a:xfrm>
            <a:off x="588454" y="276196"/>
            <a:ext cx="9315749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ЭКОНОМИЯ ДОМА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1BFDAC-BF0B-42F9-E700-6094ED1AD823}"/>
              </a:ext>
            </a:extLst>
          </p:cNvPr>
          <p:cNvSpPr txBox="1"/>
          <p:nvPr/>
        </p:nvSpPr>
        <p:spPr>
          <a:xfrm>
            <a:off x="449037" y="1188615"/>
            <a:ext cx="632539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b="1" i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ДОМАШНЯЯ ЕДА</a:t>
            </a:r>
          </a:p>
          <a:p>
            <a:pPr>
              <a:buNone/>
            </a:pPr>
            <a:endParaRPr lang="ru-RU" b="1" i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i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Ещё одной полезной </a:t>
            </a:r>
            <a:r>
              <a:rPr lang="ru-RU" sz="1800" i="1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экопривычкой</a:t>
            </a: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можно назвать готовить еду дома. Сейчас многие заказывают еду или покупают готовую, а 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всегда дополнительная упаковка</a:t>
            </a:r>
            <a:r>
              <a:rPr lang="ru-RU" sz="1800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России ежегодно выбрасывается примерно 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 млн. т. бытовых отходов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10%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из которых составляют 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пластиковые отходы </a:t>
            </a:r>
            <a:r>
              <a:rPr lang="ru-RU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около 6 млн. т.),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40% </a:t>
            </a:r>
            <a:r>
              <a:rPr lang="ru-RU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использовались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упаковки 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пищевых продуктов!</a:t>
            </a:r>
            <a:endParaRPr lang="ru-RU" i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88027B-A98C-75FD-7EE2-6C2C7F5A561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7" y="4491740"/>
            <a:ext cx="2610673" cy="195800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CE9DDF-6499-B3F8-D226-1E6249926B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79" y="4491739"/>
            <a:ext cx="3012315" cy="195800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D242FC5-23AC-E1CB-F129-23DC07740A9A}"/>
              </a:ext>
            </a:extLst>
          </p:cNvPr>
          <p:cNvSpPr txBox="1"/>
          <p:nvPr/>
        </p:nvSpPr>
        <p:spPr>
          <a:xfrm>
            <a:off x="6896960" y="1188615"/>
            <a:ext cx="4846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8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СЛЕДИТЕ ЗА СРОКОМ ГОДНОСТИ</a:t>
            </a:r>
          </a:p>
          <a:p>
            <a:pPr>
              <a:buNone/>
            </a:pPr>
            <a:r>
              <a:rPr lang="ru-RU" b="1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ru-RU" sz="1800" b="1" i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ПРОДУКТОВ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России в год выбрасывается 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около 18 млн. т. еды. 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примерно 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40% от всех ТКО. </a:t>
            </a:r>
          </a:p>
          <a:p>
            <a:pPr>
              <a:buNone/>
            </a:pP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71% пищевых отходов </a:t>
            </a: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приходится на домохозяйства. </a:t>
            </a:r>
          </a:p>
          <a:p>
            <a:pPr>
              <a:buNone/>
            </a:pPr>
            <a: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житель страны </a:t>
            </a:r>
            <a:r>
              <a:rPr lang="ru-RU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выбрасывает</a:t>
            </a:r>
            <a:r>
              <a:rPr lang="ru-RU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 80 кг пищи в год.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CEDF0D2-2C6C-0946-2736-D1E0BEB37F1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7" y="1188615"/>
            <a:ext cx="845691" cy="84569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800F20-95E9-F521-EBD2-6BEE3B83A41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192" y="1226390"/>
            <a:ext cx="845691" cy="8456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5B2FD9-2B26-7592-58A8-5F99749BDB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66" y="4124064"/>
            <a:ext cx="2325680" cy="232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44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2906A-89B0-FC23-166C-C437E2B59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B7E100-3087-7861-978A-CA58A5B602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CA6FE994-259F-D5E7-763A-274AC8F143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F11C2804-2F60-AE32-0A77-B520FD67DEAE}"/>
              </a:ext>
            </a:extLst>
          </p:cNvPr>
          <p:cNvSpPr txBox="1"/>
          <p:nvPr/>
        </p:nvSpPr>
        <p:spPr>
          <a:xfrm>
            <a:off x="761349" y="221193"/>
            <a:ext cx="9315749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ЭКОНОМИЯ ВНЕ ДОМА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823CCC-7B6D-58E8-030F-8011E5680604}"/>
              </a:ext>
            </a:extLst>
          </p:cNvPr>
          <p:cNvSpPr txBox="1"/>
          <p:nvPr/>
        </p:nvSpPr>
        <p:spPr>
          <a:xfrm>
            <a:off x="1405960" y="1255256"/>
            <a:ext cx="50877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50"/>
              </a:lnSpc>
              <a:spcAft>
                <a:spcPts val="2250"/>
              </a:spcAft>
              <a:buNone/>
            </a:pPr>
            <a:r>
              <a:rPr lang="ru-RU" b="1" i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МНОГОРАЗОВЫЕ ВЕЩИ ВМЕСТО ОДНОРАЗОВЫХ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EB6384-E628-18DC-F206-9D4AF6F01D4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1" y="2226044"/>
            <a:ext cx="3192256" cy="31518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811AEF-9EB7-7EDD-F433-AF1FAB54E363}"/>
              </a:ext>
            </a:extLst>
          </p:cNvPr>
          <p:cNvSpPr txBox="1"/>
          <p:nvPr/>
        </p:nvSpPr>
        <p:spPr>
          <a:xfrm>
            <a:off x="8407583" y="1768217"/>
            <a:ext cx="34292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КОФЕ В КОФЕЙНЕ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За 250 мл – 200 руб.</a:t>
            </a:r>
          </a:p>
          <a:p>
            <a:endParaRPr lang="ru-RU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КОФЕ В СВОЮ КРУЖКУ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на 20% дешевле 160 руб.</a:t>
            </a:r>
          </a:p>
          <a:p>
            <a:endParaRPr lang="ru-RU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ЭКОНОМИЧЕСКАЯ ВЫГОДА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200 руб. </a:t>
            </a:r>
            <a:r>
              <a:rPr lang="ru-RU" sz="1600" dirty="0"/>
              <a:t>– </a:t>
            </a:r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160 руб. = </a:t>
            </a:r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40 руб./день 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40 х 30 день = </a:t>
            </a:r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1 200 руб./мес.</a:t>
            </a:r>
          </a:p>
          <a:p>
            <a:endParaRPr lang="ru-RU" sz="1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ПРИГОТОВЛЕНЫЙ КОФЕ ДОМА</a:t>
            </a:r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250 мл — 40 руб.</a:t>
            </a:r>
          </a:p>
          <a:p>
            <a:endParaRPr lang="ru-RU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ЭКОНОМИЧЕСКАЯ ВЫГОДА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200 руб. </a:t>
            </a:r>
            <a:r>
              <a:rPr lang="ru-RU" sz="1600" dirty="0"/>
              <a:t>– </a:t>
            </a:r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40 руб. = </a:t>
            </a:r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160 руб./день </a:t>
            </a:r>
          </a:p>
          <a:p>
            <a:r>
              <a:rPr lang="ru-RU" sz="16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160 х 30 день = </a:t>
            </a:r>
            <a:r>
              <a:rPr lang="ru-RU" sz="1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4 800 руб./мес.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3FF11A-A338-9503-7C9C-B70827FC4BE9}"/>
              </a:ext>
            </a:extLst>
          </p:cNvPr>
          <p:cNvSpPr txBox="1"/>
          <p:nvPr/>
        </p:nvSpPr>
        <p:spPr>
          <a:xfrm>
            <a:off x="3654838" y="2110102"/>
            <a:ext cx="37517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ПОЛИЭТИЛЕНОВЫЙ ПАКЕТ:</a:t>
            </a:r>
          </a:p>
          <a:p>
            <a:r>
              <a:rPr lang="ru-RU" sz="1600" dirty="0"/>
              <a:t>9 руб. * 2 шт./в день = </a:t>
            </a:r>
            <a:r>
              <a:rPr lang="ru-RU" sz="1600" b="1" dirty="0"/>
              <a:t>18 руб./день</a:t>
            </a:r>
            <a:r>
              <a:rPr lang="ru-RU" sz="1600" dirty="0"/>
              <a:t> </a:t>
            </a:r>
          </a:p>
          <a:p>
            <a:endParaRPr lang="ru-RU" sz="1600" dirty="0"/>
          </a:p>
          <a:p>
            <a:r>
              <a:rPr lang="ru-RU" sz="1600" dirty="0"/>
              <a:t>18 руб./день * 365 дней = </a:t>
            </a:r>
            <a:r>
              <a:rPr lang="ru-RU" sz="1600" b="1" dirty="0"/>
              <a:t>6 570 руб./год</a:t>
            </a:r>
          </a:p>
          <a:p>
            <a:endParaRPr lang="ru-RU" sz="1600" b="1" dirty="0"/>
          </a:p>
          <a:p>
            <a:r>
              <a:rPr lang="ru-RU" sz="1600" b="1" dirty="0"/>
              <a:t>6 570 руб.*5 лет=32 850 руб.</a:t>
            </a:r>
          </a:p>
          <a:p>
            <a:endParaRPr lang="ru-RU" sz="1600" dirty="0"/>
          </a:p>
          <a:p>
            <a:r>
              <a:rPr lang="ru-RU" sz="1600" b="1" dirty="0"/>
              <a:t>ШОПЕР </a:t>
            </a:r>
          </a:p>
          <a:p>
            <a:r>
              <a:rPr lang="ru-RU" sz="1600" dirty="0"/>
              <a:t>от 250 руб. Срок службы от 5 лет.</a:t>
            </a:r>
          </a:p>
          <a:p>
            <a:endParaRPr lang="ru-RU" sz="1600" b="1" dirty="0"/>
          </a:p>
          <a:p>
            <a:r>
              <a:rPr lang="ru-RU" sz="1600" b="1" dirty="0"/>
              <a:t>ЭКОНОМИЧЕСКАЯ ВЫГОДА</a:t>
            </a:r>
          </a:p>
          <a:p>
            <a:r>
              <a:rPr lang="ru-RU" sz="1600" dirty="0"/>
              <a:t>32 850 руб. – 250 руб. = </a:t>
            </a:r>
            <a:r>
              <a:rPr lang="ru-RU" sz="1600" b="1" dirty="0"/>
              <a:t>32 600руб.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09613BF-16F4-3619-9999-3FAF65E3E08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7" y="1191736"/>
            <a:ext cx="845691" cy="8456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55CD886-C87C-E33D-3E59-237B7F318F6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133" y="1768217"/>
            <a:ext cx="692521" cy="6925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AA6D4F5-EEA6-9A24-3DFF-2BCFF11E2D6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484" y="2554072"/>
            <a:ext cx="695170" cy="69517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D623BFD-9DB2-A3AC-294E-C1174E54A4F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484" y="4253460"/>
            <a:ext cx="695170" cy="69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2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76EC6-16DD-6C20-F0D9-605175CEB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D3C43FA-BDA7-0C89-016E-83CEE09F7B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0387BBCF-703B-E1F2-C281-96F256F637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17" name="TextBox 5">
            <a:extLst>
              <a:ext uri="{FF2B5EF4-FFF2-40B4-BE49-F238E27FC236}">
                <a16:creationId xmlns:a16="http://schemas.microsoft.com/office/drawing/2014/main" id="{6505CE41-3E9C-40CD-D8ED-4F4DD641B157}"/>
              </a:ext>
            </a:extLst>
          </p:cNvPr>
          <p:cNvSpPr txBox="1"/>
          <p:nvPr/>
        </p:nvSpPr>
        <p:spPr>
          <a:xfrm>
            <a:off x="671344" y="183304"/>
            <a:ext cx="9315749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РАЗУМНОЕ ПОТРЕБЛЕНИЕ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0978D0-C03E-F7D7-F28F-697A21F6827B}"/>
              </a:ext>
            </a:extLst>
          </p:cNvPr>
          <p:cNvSpPr txBox="1"/>
          <p:nvPr/>
        </p:nvSpPr>
        <p:spPr>
          <a:xfrm>
            <a:off x="671344" y="1370094"/>
            <a:ext cx="5523926" cy="12182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2250"/>
              </a:spcAft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0000"/>
                  </a:solidFill>
                </a:uFill>
                <a:sym typeface="PF DinDisplay Pro"/>
              </a:rPr>
              <a:t>                    УНИВЕРСАЛЬНЫЙ ГАРДЕРОБ</a:t>
            </a:r>
          </a:p>
          <a:p>
            <a:pPr>
              <a:spcAft>
                <a:spcPts val="2250"/>
              </a:spcAft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uFill>
                  <a:solidFill>
                    <a:srgbClr val="000000"/>
                  </a:solidFill>
                </a:uFill>
                <a:sym typeface="PF DinDisplay Pro"/>
              </a:rPr>
              <a:t>Подберите себе стильный капсульный гардероб из качественной долговечной одежды.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2C7930-9DC4-5001-6162-FD0FD7438F29}"/>
              </a:ext>
            </a:extLst>
          </p:cNvPr>
          <p:cNvSpPr txBox="1"/>
          <p:nvPr/>
        </p:nvSpPr>
        <p:spPr>
          <a:xfrm>
            <a:off x="6866614" y="1515550"/>
            <a:ext cx="5075528" cy="215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250"/>
              </a:lnSpc>
              <a:spcAft>
                <a:spcPts val="2250"/>
              </a:spcAft>
              <a:buNone/>
            </a:pPr>
            <a:r>
              <a:rPr lang="ru-RU" b="1" i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                 ОСОЗНАННЫЕ ПОКУПКИ</a:t>
            </a:r>
          </a:p>
          <a:p>
            <a:pPr>
              <a:lnSpc>
                <a:spcPts val="2250"/>
              </a:lnSpc>
              <a:spcAft>
                <a:spcPts val="2250"/>
              </a:spcAft>
              <a:buNone/>
            </a:pP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Если покупка действительно очень нужна, то приобретайте вещи хорошего качества. </a:t>
            </a:r>
          </a:p>
          <a:p>
            <a:pPr>
              <a:lnSpc>
                <a:spcPts val="2250"/>
              </a:lnSpc>
              <a:spcAft>
                <a:spcPts val="2250"/>
              </a:spcAft>
              <a:buNone/>
            </a:pP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Если одежда нужна на короткий срок или на одного мероприятие, то её можно взять в аренду.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49E953-0ACA-3C84-1E03-14198F25B2F6}"/>
              </a:ext>
            </a:extLst>
          </p:cNvPr>
          <p:cNvSpPr txBox="1"/>
          <p:nvPr/>
        </p:nvSpPr>
        <p:spPr>
          <a:xfrm>
            <a:off x="4589309" y="4740265"/>
            <a:ext cx="6616404" cy="14952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spcAft>
                <a:spcPts val="2250"/>
              </a:spcAft>
            </a:pP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В России ежегодно выбрасывается около 2,3 млн т. текстиля. Это </a:t>
            </a:r>
            <a:r>
              <a:rPr lang="ru-RU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около 5% от общего объема ТКО</a:t>
            </a: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  <a:p>
            <a:pPr>
              <a:spcAft>
                <a:spcPts val="2250"/>
              </a:spcAft>
            </a:pP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Каждый житель страны выбрасывает </a:t>
            </a:r>
            <a:r>
              <a:rPr lang="ru-RU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около 16 кг </a:t>
            </a: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ненужной одежды в год. На переработку отправляется </a:t>
            </a:r>
            <a:r>
              <a:rPr lang="ru-RU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не более 1%</a:t>
            </a:r>
            <a:r>
              <a:rPr lang="ru-RU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. 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8EDE5C4-9514-0515-6E32-30F416646DA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29" y="1145190"/>
            <a:ext cx="803753" cy="8037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D4D133-5E07-22FE-DBCD-A582BE3FF7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44099" y="1255256"/>
            <a:ext cx="803753" cy="8037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29" y="2634232"/>
            <a:ext cx="3367933" cy="224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24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296BB98-2858-42FE-9BE3-87E24D57FE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-4349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78B194-D7B2-431C-9793-BB1A43AE0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2865" y="105722"/>
            <a:ext cx="1241869" cy="730511"/>
          </a:xfrm>
          <a:prstGeom prst="rect">
            <a:avLst/>
          </a:prstGeom>
        </p:spPr>
      </p:pic>
      <p:sp>
        <p:nvSpPr>
          <p:cNvPr id="19" name="TextBox 5">
            <a:extLst>
              <a:ext uri="{FF2B5EF4-FFF2-40B4-BE49-F238E27FC236}">
                <a16:creationId xmlns:a16="http://schemas.microsoft.com/office/drawing/2014/main" id="{AB56BABC-788D-4F73-B367-E6CF289E41A6}"/>
              </a:ext>
            </a:extLst>
          </p:cNvPr>
          <p:cNvSpPr txBox="1"/>
          <p:nvPr/>
        </p:nvSpPr>
        <p:spPr>
          <a:xfrm>
            <a:off x="913064" y="528421"/>
            <a:ext cx="9606884" cy="553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96"/>
              </a:lnSpc>
            </a:pPr>
            <a:r>
              <a:rPr lang="ru-RU" sz="3500" b="1" cap="all" dirty="0">
                <a:solidFill>
                  <a:srgbClr val="2F5720"/>
                </a:solidFill>
                <a:latin typeface="Open Sans Extra Bold"/>
              </a:rPr>
              <a:t>5 способов жить экологично</a:t>
            </a:r>
            <a:endParaRPr lang="en-US" sz="3500" b="1" cap="all" dirty="0">
              <a:solidFill>
                <a:srgbClr val="2F5720"/>
              </a:solidFill>
              <a:latin typeface="Open Sans Extra Bold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BA6F59A-B54B-4F6D-5DAC-115F65E0A3B6}"/>
              </a:ext>
            </a:extLst>
          </p:cNvPr>
          <p:cNvSpPr/>
          <p:nvPr/>
        </p:nvSpPr>
        <p:spPr>
          <a:xfrm>
            <a:off x="5071533" y="3429000"/>
            <a:ext cx="1608667" cy="618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77B873-03D3-52BC-CE86-8854DAFC048C}"/>
              </a:ext>
            </a:extLst>
          </p:cNvPr>
          <p:cNvSpPr txBox="1"/>
          <p:nvPr/>
        </p:nvSpPr>
        <p:spPr>
          <a:xfrm>
            <a:off x="657160" y="1291209"/>
            <a:ext cx="567738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Покупайте только необходимое. 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Покупайте товары с минимумом упаковки.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Используйте многоразовые вещи вместо одноразовых.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Не выбрасывайте, а отдавайте ненужные вещи.</a:t>
            </a:r>
          </a:p>
          <a:p>
            <a:pPr marL="457200" indent="-457200" eaLnBrk="1" hangingPunct="1">
              <a:buAutoNum type="arabicPeriod"/>
              <a:defRPr/>
            </a:pPr>
            <a:endParaRPr lang="ru-RU" altLang="ru-RU" sz="2400" b="1" dirty="0">
              <a:latin typeface="Ubuntu" panose="020B0504030602030204" pitchFamily="34" charset="0"/>
            </a:endParaRPr>
          </a:p>
          <a:p>
            <a:pPr marL="457200" indent="-457200" eaLnBrk="1" hangingPunct="1">
              <a:buAutoNum type="arabicPeriod"/>
              <a:defRPr/>
            </a:pPr>
            <a:r>
              <a:rPr lang="ru-RU" altLang="ru-RU" sz="2400" b="1" dirty="0">
                <a:latin typeface="Ubuntu" panose="020B0504030602030204" pitchFamily="34" charset="0"/>
              </a:rPr>
              <a:t>Сортируйте отходы и сдавайте на переработку.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5529F5-B68C-4229-8A37-3E4B48B0B7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826" y="941955"/>
            <a:ext cx="10417659" cy="591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712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15DB14-96E4-4A76-B058-E4A5E32E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7" t="4549" r="1650" b="2491"/>
          <a:stretch/>
        </p:blipFill>
        <p:spPr>
          <a:xfrm>
            <a:off x="931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168053" y="116345"/>
            <a:ext cx="1932992" cy="113891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224643" y="2223542"/>
            <a:ext cx="9150005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Берегите планету!</a:t>
            </a:r>
          </a:p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Сокращайте отходы, прилагая</a:t>
            </a:r>
          </a:p>
          <a:p>
            <a:pPr algn="ctr">
              <a:lnSpc>
                <a:spcPts val="4696"/>
              </a:lnSpc>
            </a:pPr>
            <a:r>
              <a:rPr lang="ru-RU" sz="4400" b="1" cap="all" dirty="0">
                <a:solidFill>
                  <a:srgbClr val="2F5720"/>
                </a:solidFill>
                <a:latin typeface="Open Sans Extra Bold"/>
              </a:rPr>
              <a:t>Минимум усилий!</a:t>
            </a:r>
            <a:endParaRPr lang="en-US" sz="4400" b="1" cap="all" dirty="0">
              <a:solidFill>
                <a:srgbClr val="2F5720"/>
              </a:solidFill>
              <a:latin typeface="Open Sans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40736397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21238</TotalTime>
  <Words>492</Words>
  <Application>Microsoft Office PowerPoint</Application>
  <PresentationFormat>Широкоэкранный</PresentationFormat>
  <Paragraphs>84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Open Sans Bold</vt:lpstr>
      <vt:lpstr>Open Sans Extra Bold</vt:lpstr>
      <vt:lpstr>PF DinDisplay Pro</vt:lpstr>
      <vt:lpstr>Ubuntu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ПО ОБРАЩЕНИЮ С ТКО  НА ТЕРРИТОРИИ БЕЛГОРОДСКОЙ ОБЛАСТИ</dc:title>
  <dc:creator>Богат Дмитрий</dc:creator>
  <cp:lastModifiedBy>Пашина Наталья</cp:lastModifiedBy>
  <cp:revision>562</cp:revision>
  <cp:lastPrinted>2024-06-17T11:28:41Z</cp:lastPrinted>
  <dcterms:created xsi:type="dcterms:W3CDTF">2021-03-13T05:56:52Z</dcterms:created>
  <dcterms:modified xsi:type="dcterms:W3CDTF">2026-08-19T08:41:18Z</dcterms:modified>
</cp:coreProperties>
</file>