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93" r:id="rId3"/>
    <p:sldId id="416" r:id="rId4"/>
    <p:sldId id="398" r:id="rId5"/>
    <p:sldId id="399" r:id="rId6"/>
    <p:sldId id="421" r:id="rId7"/>
    <p:sldId id="400" r:id="rId8"/>
    <p:sldId id="402" r:id="rId9"/>
    <p:sldId id="403" r:id="rId10"/>
    <p:sldId id="411" r:id="rId11"/>
    <p:sldId id="420" r:id="rId12"/>
    <p:sldId id="407" r:id="rId13"/>
    <p:sldId id="423" r:id="rId14"/>
    <p:sldId id="424" r:id="rId15"/>
    <p:sldId id="412" r:id="rId16"/>
    <p:sldId id="415" r:id="rId17"/>
    <p:sldId id="405" r:id="rId18"/>
    <p:sldId id="426" r:id="rId19"/>
    <p:sldId id="401" r:id="rId20"/>
    <p:sldId id="425" r:id="rId21"/>
    <p:sldId id="417" r:id="rId22"/>
    <p:sldId id="418" r:id="rId23"/>
    <p:sldId id="419" r:id="rId24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илаева Анна" initials="ПА" lastIdx="2" clrIdx="0">
    <p:extLst>
      <p:ext uri="{19B8F6BF-5375-455C-9EA6-DF929625EA0E}">
        <p15:presenceInfo xmlns:p15="http://schemas.microsoft.com/office/powerpoint/2012/main" userId="S-1-5-21-2814690304-2079498959-1149321452-15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56B"/>
    <a:srgbClr val="1D4971"/>
    <a:srgbClr val="3E5D8A"/>
    <a:srgbClr val="4B5D70"/>
    <a:srgbClr val="495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228-471C-A14F-48DD401038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2EC-4F17-B90A-79C7038856A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2EC-4F17-B90A-79C7038856A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2EC-4F17-B90A-79C7038856A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2EC-4F17-B90A-79C7038856A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2EC-4F17-B90A-79C7038856A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2EC-4F17-B90A-79C7038856A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B2EC-4F17-B90A-79C7038856AE}"/>
              </c:ext>
            </c:extLst>
          </c:dPt>
          <c:dLbls>
            <c:dLbl>
              <c:idx val="7"/>
              <c:layout>
                <c:manualLayout>
                  <c:x val="-3.1044236379625129E-3"/>
                  <c:y val="0.1331288759882623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2EC-4F17-B90A-79C7038856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Пищевые отходы</c:v>
                </c:pt>
                <c:pt idx="1">
                  <c:v>Бумага и картон</c:v>
                </c:pt>
                <c:pt idx="2">
                  <c:v>Пластик</c:v>
                </c:pt>
                <c:pt idx="3">
                  <c:v>Стекло</c:v>
                </c:pt>
                <c:pt idx="4">
                  <c:v>Металлы</c:v>
                </c:pt>
                <c:pt idx="5">
                  <c:v>Тестиль</c:v>
                </c:pt>
                <c:pt idx="6">
                  <c:v>Гигиенические средства</c:v>
                </c:pt>
                <c:pt idx="7">
                  <c:v>Опасные отходы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24.7</c:v>
                </c:pt>
                <c:pt idx="1">
                  <c:v>24.3</c:v>
                </c:pt>
                <c:pt idx="2">
                  <c:v>16.2</c:v>
                </c:pt>
                <c:pt idx="3">
                  <c:v>11.4</c:v>
                </c:pt>
                <c:pt idx="4">
                  <c:v>2</c:v>
                </c:pt>
                <c:pt idx="5">
                  <c:v>3.6</c:v>
                </c:pt>
                <c:pt idx="6">
                  <c:v>2.6</c:v>
                </c:pt>
                <c:pt idx="7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28-471C-A14F-48DD401038C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0.49556</cdr:x>
      <cdr:y>0.09068</cdr:y>
    </cdr:from>
    <cdr:to>
      <cdr:x>0.68594</cdr:x>
      <cdr:y>0.15509</cdr:y>
    </cdr:to>
    <cdr:cxnSp macro="">
      <cdr:nvCxnSpPr>
        <cdr:cNvPr id="2" name="Прямая соединительная линия 1">
          <a:extLst xmlns:a="http://schemas.openxmlformats.org/drawingml/2006/main">
            <a:ext uri="{FF2B5EF4-FFF2-40B4-BE49-F238E27FC236}">
              <a16:creationId xmlns:a16="http://schemas.microsoft.com/office/drawing/2014/main" id="{50BE6360-E163-4963-B3D7-D26668159CCD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V="1">
          <a:off x="3513630" y="442295"/>
          <a:ext cx="1349805" cy="31416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0.68594</cdr:x>
      <cdr:y>0.09068</cdr:y>
    </cdr:from>
    <cdr:to>
      <cdr:x>1</cdr:x>
      <cdr:y>0.09704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:a16="http://schemas.microsoft.com/office/drawing/2014/main" id="{9466CEE8-830D-4CA1-9800-11450C6D1112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4863435" y="442295"/>
          <a:ext cx="2226770" cy="3105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47" cy="498488"/>
          </a:xfrm>
          <a:prstGeom prst="rect">
            <a:avLst/>
          </a:prstGeom>
        </p:spPr>
        <p:txBody>
          <a:bodyPr vert="horz" lIns="92117" tIns="46059" rIns="92117" bIns="460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7" y="1"/>
            <a:ext cx="2946246" cy="498488"/>
          </a:xfrm>
          <a:prstGeom prst="rect">
            <a:avLst/>
          </a:prstGeom>
        </p:spPr>
        <p:txBody>
          <a:bodyPr vert="horz" lIns="92117" tIns="46059" rIns="92117" bIns="46059" rtlCol="0"/>
          <a:lstStyle>
            <a:lvl1pPr algn="r">
              <a:defRPr sz="1200"/>
            </a:lvl1pPr>
          </a:lstStyle>
          <a:p>
            <a:fld id="{D8DA2AD9-5FDD-49DD-9612-C7D2A53EF345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9" rIns="92117" bIns="460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8" y="4778772"/>
            <a:ext cx="5439102" cy="3909614"/>
          </a:xfrm>
          <a:prstGeom prst="rect">
            <a:avLst/>
          </a:prstGeom>
        </p:spPr>
        <p:txBody>
          <a:bodyPr vert="horz" lIns="92117" tIns="46059" rIns="92117" bIns="4605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1325"/>
            <a:ext cx="2946247" cy="498488"/>
          </a:xfrm>
          <a:prstGeom prst="rect">
            <a:avLst/>
          </a:prstGeom>
        </p:spPr>
        <p:txBody>
          <a:bodyPr vert="horz" lIns="92117" tIns="46059" rIns="92117" bIns="460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7" y="9431325"/>
            <a:ext cx="2946246" cy="498488"/>
          </a:xfrm>
          <a:prstGeom prst="rect">
            <a:avLst/>
          </a:prstGeom>
        </p:spPr>
        <p:txBody>
          <a:bodyPr vert="horz" lIns="92117" tIns="46059" rIns="92117" bIns="46059" rtlCol="0" anchor="b"/>
          <a:lstStyle>
            <a:lvl1pPr algn="r">
              <a:defRPr sz="1200"/>
            </a:lvl1pPr>
          </a:lstStyle>
          <a:p>
            <a:fld id="{EFFF25A9-C618-4A2F-A038-D831B61088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2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7B3DDB-A3F6-4206-8E30-00B7005D5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9BCC51-D451-4947-B523-D2560D37D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F6454E-9318-4E41-9313-CD3989D1B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4F4145-05BF-4A45-92B8-0C1E9D2B6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01B6AE-EAAE-47EF-B74B-EE31885B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68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A37A7-FE26-4DB7-BFAE-70E4E0FC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12C4B9-F138-4BDD-9ECF-324770475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65BA9B-DA75-49A3-BB0A-FA595032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58E4DD-FA95-41BC-9419-1B1D05E22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2D62F4-5215-4665-8908-05CBA2534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4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3CD1B3-A0D1-4D60-A4BE-E66E50484D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93DCFC-C240-417C-BDCC-05BE7CA06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DFCB2E-D609-4790-8316-5FF7CD626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C68534-CEF6-4535-AFB3-7CADC08D3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6092B9-8325-45E5-A549-77727366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4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F4581-CA19-43F9-82C8-4C4BB91B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3847B3-DB04-4B0B-BB85-7495385F8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5AB46-1486-45C5-AE97-3B85DD041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B0CF70-3190-42B0-9CBA-138E347D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091B49-810A-48A9-916D-4DFD732F7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960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DF7E20-5FFB-43B0-99DC-9237040B6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7D0E29-50BF-4A2E-A544-4AE220522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15EBBD-5E64-4426-A856-8E4D366C0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429477-8A90-4A30-9348-8AAA5C31D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6CB327-DBFF-4321-9DEA-67D67A14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7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34154-C543-4F00-B652-49BCD7567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4659E0-909E-4BFC-8E4B-3350F4443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DE0C42-63BB-46AB-AAEF-0F0C505FD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36541E-F5C3-4A50-A397-11A282239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CC5199-91D3-4EC1-8852-65FEF48B1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84D049-11B1-4CAE-907E-D9CD55E7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44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A50F8-929E-479D-9F4C-C85CC37A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451FAE-8FE0-4541-8C61-B886EB654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81B7EA-63C6-482E-9F98-761815DAC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93B5740-7840-41FB-877E-8E8E909A8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46A0D0-E9B6-4D15-8291-4DF835D40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B1D6EA7-90B4-48E3-AE9C-C721C90E6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049B3D8-05B7-404C-9FDE-221A7C058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2DCB8B1-CB54-4998-9246-8D13BED4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9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1420C-C5BB-4412-ABD0-17839BC7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D1728F-FC48-4C8F-A56F-FE00626E8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98A71EA-8D24-4F53-B586-5633BA88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07A780-2B37-4546-B518-5AEA2CBA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9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174658-A4E5-4F28-A1D8-FDB49D56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7A94F9-8D74-41F4-8792-41318BDB2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B0BB04-6085-40DB-8ECC-2954BA8B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13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A9E5E-5ADE-4724-9ED5-803B73ED5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76F954-336B-4B21-93E5-8831E32AC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241376-DE44-489D-B6EB-9C5C3F521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ABBAE7-4850-4E41-AB7F-A25A60469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62A0DE-E929-4D0B-AC36-E73F6C902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7ADA51-840B-48CE-BFBF-9764998B7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58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6B408-12CD-4F5F-B4EF-E4C8C1755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91490F7-6807-4357-AB0D-A71444C7AC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8399EE-19F3-401A-84F2-67155230B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29A2E2-58EB-46FD-97C3-242016E13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4135A7-15A4-4812-B7C5-82987720F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9AC626-45A1-4998-8F89-99E1F3B6F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75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543042-DAC1-45D1-BC83-0DC6001E4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9D5236-C69E-4392-823F-699967231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15E6EA-C35C-4F03-A57D-E5557141B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FC343-843C-4C0D-A7C8-BF2088844241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D46EF7-5597-464E-9C35-FF4DC8FA4D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0A8F23-7401-43D8-969A-298CEADE69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52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165230" y="2030499"/>
            <a:ext cx="874718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4000" b="1" cap="all" dirty="0">
                <a:solidFill>
                  <a:srgbClr val="2F5720"/>
                </a:solidFill>
                <a:latin typeface="Open Sans Extra Bold"/>
              </a:rPr>
              <a:t>Экология начинается с меня!</a:t>
            </a:r>
            <a:endParaRPr lang="en-US" sz="4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4B17A3-EFB4-44FA-9BA1-90763F621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093" y="3323013"/>
            <a:ext cx="2503908" cy="25039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408977" y="265202"/>
            <a:ext cx="9759076" cy="1156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Из океана нельзя просто взять и убрать весь мусор 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FAB0D1-CCC7-49C1-8488-86E20C434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9" y="1570466"/>
            <a:ext cx="2593122" cy="36207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0AEF2E-44F4-4C03-A401-F2D95EE189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48" y="1576257"/>
            <a:ext cx="5424302" cy="36149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1B6EB5-6906-4CF9-8F74-F572A1F35D6F}"/>
              </a:ext>
            </a:extLst>
          </p:cNvPr>
          <p:cNvSpPr txBox="1"/>
          <p:nvPr/>
        </p:nvSpPr>
        <p:spPr>
          <a:xfrm>
            <a:off x="900113" y="5833578"/>
            <a:ext cx="10030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Сегодня на 3 кг рыбы в океане порядка 1 кг мусора</a:t>
            </a:r>
          </a:p>
          <a:p>
            <a:r>
              <a:rPr lang="ru-RU" sz="2000" b="1" dirty="0"/>
              <a:t>К 2050 году на 1 кг рыбы будет 1 кг мусора </a:t>
            </a:r>
          </a:p>
        </p:txBody>
      </p:sp>
    </p:spTree>
    <p:extLst>
      <p:ext uri="{BB962C8B-B14F-4D97-AF65-F5344CB8AC3E}">
        <p14:creationId xmlns:p14="http://schemas.microsoft.com/office/powerpoint/2010/main" val="2702336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598110" y="208232"/>
            <a:ext cx="9759076" cy="55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МУСОРНОЕ ПЯТНО В ОЗЕРЕ БАЙКАЛ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4" y="1255257"/>
            <a:ext cx="5552938" cy="37019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46" y="1247460"/>
            <a:ext cx="3729462" cy="370975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863840" y="3526971"/>
            <a:ext cx="438003" cy="4627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1B6EB5-6906-4CF9-8F74-F572A1F35D6F}"/>
              </a:ext>
            </a:extLst>
          </p:cNvPr>
          <p:cNvSpPr txBox="1"/>
          <p:nvPr/>
        </p:nvSpPr>
        <p:spPr>
          <a:xfrm>
            <a:off x="708688" y="5529095"/>
            <a:ext cx="1126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 октябре 2024 года на озере Байкал завершился масштабный </a:t>
            </a:r>
            <a:r>
              <a:rPr lang="ru-RU" sz="2000" b="1" dirty="0" err="1"/>
              <a:t>экомониторинг</a:t>
            </a:r>
            <a:r>
              <a:rPr lang="ru-RU" sz="2000" b="1" dirty="0"/>
              <a:t>. Ученые обнаружили что в центральной зоне (с. Большое </a:t>
            </a:r>
            <a:r>
              <a:rPr lang="ru-RU" sz="2000" b="1" dirty="0" err="1"/>
              <a:t>Голоустное</a:t>
            </a:r>
            <a:r>
              <a:rPr lang="ru-RU" sz="2000" b="1" dirty="0"/>
              <a:t>,  дельта р. Селенги) образуется крупное пятно размером 1,6 км2.</a:t>
            </a:r>
          </a:p>
        </p:txBody>
      </p:sp>
    </p:spTree>
    <p:extLst>
      <p:ext uri="{BB962C8B-B14F-4D97-AF65-F5344CB8AC3E}">
        <p14:creationId xmlns:p14="http://schemas.microsoft.com/office/powerpoint/2010/main" val="1921253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-23897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533918" y="132122"/>
            <a:ext cx="7343344" cy="5298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Ubuntu" panose="020B0504030602030204" pitchFamily="34" charset="0"/>
              </a:rPr>
              <a:t>Методы утилизации отходов</a:t>
            </a:r>
            <a:endParaRPr lang="en-US" sz="3000" b="1" cap="all" dirty="0">
              <a:solidFill>
                <a:srgbClr val="2F5720"/>
              </a:solidFill>
              <a:latin typeface="Ubuntu" panose="020B05040306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8ABE16-716C-4503-8DA2-6BF7D0E5BDD9}"/>
              </a:ext>
            </a:extLst>
          </p:cNvPr>
          <p:cNvSpPr txBox="1"/>
          <p:nvPr/>
        </p:nvSpPr>
        <p:spPr>
          <a:xfrm>
            <a:off x="3634301" y="1024423"/>
            <a:ext cx="669392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latin typeface="Ubuntu" panose="020B0504030602030204" pitchFamily="34" charset="0"/>
              </a:rPr>
              <a:t>Захоронение</a:t>
            </a:r>
          </a:p>
          <a:p>
            <a:pPr>
              <a:defRPr/>
            </a:pPr>
            <a:r>
              <a:rPr lang="ru-RU" dirty="0"/>
              <a:t>Суммарная площадь официальных полигонов и санкционированных мест размещения отходов в Белгородской области составляет почти </a:t>
            </a:r>
            <a:r>
              <a:rPr lang="ru-RU" b="1" dirty="0"/>
              <a:t>314 гектаров</a:t>
            </a:r>
            <a:r>
              <a:rPr lang="ru-RU" dirty="0"/>
              <a:t>.</a:t>
            </a:r>
            <a:endParaRPr lang="ru-RU" sz="2400" b="1" dirty="0">
              <a:latin typeface="Ubuntu" panose="020B0504030602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9E9A38-1942-457D-A587-A2C6A59CDD0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6" y="1014049"/>
            <a:ext cx="2827939" cy="174948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8FF573F-594D-448A-821A-C3E8A9B9B203}"/>
              </a:ext>
            </a:extLst>
          </p:cNvPr>
          <p:cNvSpPr/>
          <p:nvPr/>
        </p:nvSpPr>
        <p:spPr>
          <a:xfrm>
            <a:off x="3658021" y="3198167"/>
            <a:ext cx="6085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Ubuntu" panose="020B0504030602030204" pitchFamily="34" charset="0"/>
              </a:rPr>
              <a:t>Сжигание</a:t>
            </a:r>
          </a:p>
          <a:p>
            <a:r>
              <a:rPr lang="ru-RU" dirty="0"/>
              <a:t>При сжигании 9 тонн мусора выделяется энергия, которой хватает, чтобы обеспечить электричеством целый район.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03FFC3-82D0-4F21-9994-42449130829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41" y="4475798"/>
            <a:ext cx="2839824" cy="21038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01C62A-6487-4851-BB65-8FC3D87B8D7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18" y="2909711"/>
            <a:ext cx="2839824" cy="14199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54AA25B-56B5-4DC5-AE6E-95971E187877}"/>
              </a:ext>
            </a:extLst>
          </p:cNvPr>
          <p:cNvSpPr txBox="1"/>
          <p:nvPr/>
        </p:nvSpPr>
        <p:spPr>
          <a:xfrm>
            <a:off x="3634301" y="5016135"/>
            <a:ext cx="610930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latin typeface="Ubuntu" panose="020B0504030602030204" pitchFamily="34" charset="0"/>
              </a:rPr>
              <a:t>Переработка</a:t>
            </a:r>
          </a:p>
          <a:p>
            <a:pPr>
              <a:defRPr/>
            </a:pPr>
            <a:r>
              <a:rPr lang="ru-RU" dirty="0"/>
              <a:t>Переработка всего лишь одной стеклянной банки позволяет сэкономить энергию, достаточную для зарядки смартфона целых три раза подряд.</a:t>
            </a:r>
            <a:endParaRPr lang="ru-RU" sz="2400" b="1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214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6DC20-2CA7-0EB0-62F8-7C3A7BF48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FB3EB4-19AC-39B3-931E-A886F5D982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98E095BF-AF93-13E2-082C-BFBE035D19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863C03A8-C5C5-E1E7-FE8F-EA8BC8D4B19E}"/>
              </a:ext>
            </a:extLst>
          </p:cNvPr>
          <p:cNvSpPr txBox="1"/>
          <p:nvPr/>
        </p:nvSpPr>
        <p:spPr>
          <a:xfrm>
            <a:off x="198409" y="142387"/>
            <a:ext cx="7651630" cy="1730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2500" b="1" cap="all" dirty="0">
                <a:solidFill>
                  <a:srgbClr val="2F5720"/>
                </a:solidFill>
                <a:latin typeface="Open Sans Extra Bold"/>
              </a:rPr>
              <a:t>Автоматизированный мусоросортировочный комплекс (АМСК) «Флагман» в г. Губкин</a:t>
            </a:r>
            <a:endParaRPr lang="en-US" sz="2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568865-4F37-F256-17D6-E926AAAE7218}"/>
              </a:ext>
            </a:extLst>
          </p:cNvPr>
          <p:cNvSpPr txBox="1"/>
          <p:nvPr/>
        </p:nvSpPr>
        <p:spPr>
          <a:xfrm>
            <a:off x="398199" y="1872476"/>
            <a:ext cx="65268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>
                <a:latin typeface="Ubuntu" panose="020B0504030602030204" pitchFamily="34" charset="0"/>
              </a:rPr>
              <a:t>Сортировка отходов: </a:t>
            </a:r>
          </a:p>
          <a:p>
            <a:pPr fontAlgn="base"/>
            <a:r>
              <a:rPr lang="ru-RU" dirty="0">
                <a:latin typeface="Ubuntu" panose="020B0504030602030204" pitchFamily="34" charset="0"/>
              </a:rPr>
              <a:t>все собранные отходы проходят взвешивание, обезвреживание, просеивание и автоматическую сортировку по материалу и даже химическому составу.</a:t>
            </a:r>
          </a:p>
          <a:p>
            <a:pPr fontAlgn="base"/>
            <a:endParaRPr lang="ru-RU" b="1" dirty="0">
              <a:latin typeface="Ubuntu" panose="020B0504030602030204" pitchFamily="34" charset="0"/>
            </a:endParaRPr>
          </a:p>
          <a:p>
            <a:pPr fontAlgn="base"/>
            <a:r>
              <a:rPr lang="ru-RU" b="1" dirty="0">
                <a:latin typeface="Ubuntu" panose="020B0504030602030204" pitchFamily="34" charset="0"/>
              </a:rPr>
              <a:t>Что извлекают: </a:t>
            </a:r>
            <a:r>
              <a:rPr lang="ru-RU" dirty="0">
                <a:latin typeface="Ubuntu" panose="020B0504030602030204" pitchFamily="34" charset="0"/>
              </a:rPr>
              <a:t>металлы, макулатуру, стекло и все виды пластика.</a:t>
            </a:r>
          </a:p>
          <a:p>
            <a:pPr fontAlgn="base"/>
            <a:endParaRPr lang="ru-RU" b="1" dirty="0">
              <a:latin typeface="Ubuntu" panose="020B0504030602030204" pitchFamily="34" charset="0"/>
            </a:endParaRPr>
          </a:p>
          <a:p>
            <a:pPr fontAlgn="base"/>
            <a:r>
              <a:rPr lang="ru-RU" b="1" dirty="0">
                <a:latin typeface="Ubuntu" panose="020B0504030602030204" pitchFamily="34" charset="0"/>
              </a:rPr>
              <a:t>Польза: </a:t>
            </a:r>
            <a:r>
              <a:rPr lang="ru-RU" dirty="0">
                <a:latin typeface="Ubuntu" panose="020B0504030602030204" pitchFamily="34" charset="0"/>
              </a:rPr>
              <a:t>меньше мусора на свалках, чище природа и безопаснее для здоровья людей.</a:t>
            </a:r>
          </a:p>
          <a:p>
            <a:pPr fontAlgn="base"/>
            <a:endParaRPr lang="ru-RU" sz="2000" dirty="0">
              <a:latin typeface="Ubuntu" panose="020B0504030602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73DC0B-CDEB-F9E3-F641-AB0F1BA97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1328814"/>
            <a:ext cx="3700731" cy="219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84B76461-40DE-FB06-7DEC-3D0E124D9B78}"/>
              </a:ext>
            </a:extLst>
          </p:cNvPr>
          <p:cNvSpPr txBox="1"/>
          <p:nvPr/>
        </p:nvSpPr>
        <p:spPr>
          <a:xfrm>
            <a:off x="8003879" y="768391"/>
            <a:ext cx="3879115" cy="4868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1200" b="1" cap="all" dirty="0">
                <a:solidFill>
                  <a:srgbClr val="2F5720"/>
                </a:solidFill>
                <a:latin typeface="Open Sans Extra Bold"/>
              </a:rPr>
              <a:t>мощность АМСК до 250 тыс. тонн ТКО в год</a:t>
            </a:r>
            <a:endParaRPr lang="en-US" sz="12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4D6E94-6038-BE63-FC44-FF19080C5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8830" y="4341568"/>
            <a:ext cx="3700731" cy="2199390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AA3D3A6C-F6F4-C277-3764-61F41BA4DC7A}"/>
              </a:ext>
            </a:extLst>
          </p:cNvPr>
          <p:cNvSpPr txBox="1"/>
          <p:nvPr/>
        </p:nvSpPr>
        <p:spPr>
          <a:xfrm>
            <a:off x="8093070" y="3701848"/>
            <a:ext cx="3700731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200" b="1" cap="all" dirty="0">
                <a:solidFill>
                  <a:srgbClr val="2F5720"/>
                </a:solidFill>
                <a:latin typeface="Open Sans Extra Bold"/>
              </a:rPr>
              <a:t>Современный полигон захоронения «хвостов»                                                                 (до 200 тыс. тонн в год)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410249-F6B7-2896-93B2-E11066F8E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2728" y="4782385"/>
            <a:ext cx="3116148" cy="182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9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E0B9D-384D-4B70-5227-6A9564B51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37E31BD-C462-FEF3-823D-B753EED58B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15177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7FD24C71-F2CF-5251-5BB6-99711CE9A8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EF223784-D24F-8B71-0FD1-DA80221CBA2F}"/>
              </a:ext>
            </a:extLst>
          </p:cNvPr>
          <p:cNvSpPr txBox="1"/>
          <p:nvPr/>
        </p:nvSpPr>
        <p:spPr>
          <a:xfrm>
            <a:off x="865805" y="275593"/>
            <a:ext cx="10460389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Вторая жизнь пластика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0A46D6-44C8-DFDB-A2B9-A23630EFE042}"/>
              </a:ext>
            </a:extLst>
          </p:cNvPr>
          <p:cNvSpPr txBox="1"/>
          <p:nvPr/>
        </p:nvSpPr>
        <p:spPr>
          <a:xfrm>
            <a:off x="784056" y="988519"/>
            <a:ext cx="64417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b="1" dirty="0">
                <a:latin typeface="Ubuntu" panose="020B0504030602030204" pitchFamily="34" charset="0"/>
              </a:rPr>
              <a:t>Переработка: </a:t>
            </a:r>
            <a:r>
              <a:rPr lang="ru-RU" sz="2000" dirty="0">
                <a:latin typeface="Ubuntu" panose="020B0504030602030204" pitchFamily="34" charset="0"/>
              </a:rPr>
              <a:t>из пластиковых бутылок делают хлопья (флексу), а из плёнки и флаконов от бытовой химии — полимерные гранулы.</a:t>
            </a:r>
          </a:p>
          <a:p>
            <a:pPr fontAlgn="base"/>
            <a:endParaRPr lang="ru-RU" sz="2000" dirty="0">
              <a:latin typeface="Ubuntu" panose="020B0504030602030204" pitchFamily="34" charset="0"/>
            </a:endParaRPr>
          </a:p>
          <a:p>
            <a:pPr fontAlgn="base"/>
            <a:r>
              <a:rPr lang="ru-RU" sz="2000" b="1" dirty="0">
                <a:latin typeface="Ubuntu" panose="020B0504030602030204" pitchFamily="34" charset="0"/>
              </a:rPr>
              <a:t>Где используется: </a:t>
            </a:r>
            <a:r>
              <a:rPr lang="ru-RU" sz="2000" dirty="0">
                <a:latin typeface="Ubuntu" panose="020B0504030602030204" pitchFamily="34" charset="0"/>
              </a:rPr>
              <a:t>для упаковки, тканей, строительных материалов, деталей для автомобилей и электроники.</a:t>
            </a:r>
          </a:p>
          <a:p>
            <a:pPr fontAlgn="base"/>
            <a:endParaRPr lang="ru-RU" sz="2000" dirty="0">
              <a:latin typeface="Ubuntu" panose="020B0504030602030204" pitchFamily="34" charset="0"/>
            </a:endParaRPr>
          </a:p>
          <a:p>
            <a:pPr fontAlgn="base"/>
            <a:r>
              <a:rPr lang="ru-RU" sz="2000" b="1" dirty="0">
                <a:latin typeface="Ubuntu" panose="020B0504030602030204" pitchFamily="34" charset="0"/>
              </a:rPr>
              <a:t>Экологичность: </a:t>
            </a:r>
            <a:r>
              <a:rPr lang="ru-RU" sz="2000" dirty="0">
                <a:latin typeface="Ubuntu" panose="020B0504030602030204" pitchFamily="34" charset="0"/>
              </a:rPr>
              <a:t>процесс переработки безопасен для природы, а переработанный пластик снова становится полезным сырьём.</a:t>
            </a:r>
          </a:p>
          <a:p>
            <a:pPr fontAlgn="base"/>
            <a:endParaRPr lang="ru-RU" sz="2000" dirty="0">
              <a:latin typeface="Ubuntu" panose="020B0504030602030204" pitchFamily="34" charset="0"/>
            </a:endParaRPr>
          </a:p>
          <a:p>
            <a:pPr fontAlgn="base"/>
            <a:r>
              <a:rPr lang="ru-RU" sz="2000" dirty="0">
                <a:latin typeface="Ubuntu" panose="020B0504030602030204" pitchFamily="34" charset="0"/>
              </a:rPr>
              <a:t>Благодаря современным технологиям отходы получают вторую жизнь, а планета становится чище!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3D74BE-69FB-4CBD-5A72-566FD3FFE2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542" y="1089687"/>
            <a:ext cx="4363062" cy="327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0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7704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900113" y="518331"/>
            <a:ext cx="9759076" cy="553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Пластик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15" name="Рисунок 8">
            <a:extLst>
              <a:ext uri="{FF2B5EF4-FFF2-40B4-BE49-F238E27FC236}">
                <a16:creationId xmlns:a16="http://schemas.microsoft.com/office/drawing/2014/main" id="{3DA8ED6F-47C3-99B5-374D-614F66A5A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270" y="3925414"/>
            <a:ext cx="3574962" cy="192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77568D-CB72-EFEC-8BBC-C7D3BB525082}"/>
              </a:ext>
            </a:extLst>
          </p:cNvPr>
          <p:cNvSpPr txBox="1"/>
          <p:nvPr/>
        </p:nvSpPr>
        <p:spPr>
          <a:xfrm>
            <a:off x="7247936" y="3163371"/>
            <a:ext cx="4655684" cy="65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ts val="100"/>
              </a:spcBef>
            </a:pPr>
            <a:r>
              <a:rPr lang="ru-RU" altLang="ru-RU" b="1" dirty="0"/>
              <a:t>25 переработанных бутылок = 1 куртка для </a:t>
            </a:r>
          </a:p>
          <a:p>
            <a:pPr eaLnBrk="1" hangingPunct="1">
              <a:spcBef>
                <a:spcPts val="100"/>
              </a:spcBef>
            </a:pPr>
            <a:r>
              <a:rPr lang="ru-RU" altLang="ru-RU" b="1" dirty="0"/>
              <a:t>взрослого человека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203B87-D917-A069-454A-8EA7050E8AE8}"/>
              </a:ext>
            </a:extLst>
          </p:cNvPr>
          <p:cNvSpPr txBox="1"/>
          <p:nvPr/>
        </p:nvSpPr>
        <p:spPr>
          <a:xfrm>
            <a:off x="7247936" y="5953973"/>
            <a:ext cx="40815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ru-RU" b="1" dirty="0"/>
              <a:t>Из переработанного пластика </a:t>
            </a:r>
          </a:p>
          <a:p>
            <a:pPr eaLnBrk="1" hangingPunct="1">
              <a:defRPr/>
            </a:pPr>
            <a:r>
              <a:rPr lang="ru-RU" altLang="ru-RU" b="1" dirty="0"/>
              <a:t>делают пластиковые трубы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87285A-1507-5881-3973-3824EE3234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936" y="1290749"/>
            <a:ext cx="3574962" cy="17597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EB1D02-62B6-375D-ACD9-2193F763F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0" y="1587205"/>
            <a:ext cx="5902643" cy="393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80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16171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900113" y="326520"/>
            <a:ext cx="2538412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Пластик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440480-39A5-7478-5EEA-B5723C4EA2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66" y="1147392"/>
            <a:ext cx="7975599" cy="545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82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900113" y="518331"/>
            <a:ext cx="9759076" cy="553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Вторая ЖИЗНЬ БУМАГИ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C41940-929B-E686-E000-6C075E4A50C1}"/>
              </a:ext>
            </a:extLst>
          </p:cNvPr>
          <p:cNvSpPr txBox="1"/>
          <p:nvPr/>
        </p:nvSpPr>
        <p:spPr>
          <a:xfrm>
            <a:off x="800343" y="1100810"/>
            <a:ext cx="49793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/>
              <a:t>Срок разложения бумаги: </a:t>
            </a:r>
            <a:r>
              <a:rPr lang="ru-RU" dirty="0"/>
              <a:t>1-24 мес.</a:t>
            </a:r>
            <a:br>
              <a:rPr lang="ru-RU" dirty="0"/>
            </a:br>
            <a:r>
              <a:rPr lang="ru-RU" b="1" dirty="0"/>
              <a:t>Первичное сырье: </a:t>
            </a:r>
            <a:r>
              <a:rPr lang="ru-RU" dirty="0"/>
              <a:t>древесина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/>
              <a:t>Одно дерево </a:t>
            </a:r>
            <a:r>
              <a:rPr lang="ru-RU" dirty="0"/>
              <a:t>— это 17 пачек бумаги формата А4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73022C-CB5F-18AF-4B53-A72172B1EDCE}"/>
              </a:ext>
            </a:extLst>
          </p:cNvPr>
          <p:cNvSpPr txBox="1"/>
          <p:nvPr/>
        </p:nvSpPr>
        <p:spPr>
          <a:xfrm>
            <a:off x="800343" y="2075117"/>
            <a:ext cx="54944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Ubuntu" panose="020B0504030602030204" pitchFamily="34" charset="0"/>
              </a:rPr>
              <a:t>Основные породы, используемые для производства бумаги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A278EA-3F45-A459-AB97-6AF09F0484B5}"/>
              </a:ext>
            </a:extLst>
          </p:cNvPr>
          <p:cNvSpPr txBox="1"/>
          <p:nvPr/>
        </p:nvSpPr>
        <p:spPr>
          <a:xfrm>
            <a:off x="767731" y="2833980"/>
            <a:ext cx="555969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Хвойные (мягкая древесина) сосна, ель, пихта, лиственница, кедр: </a:t>
            </a:r>
          </a:p>
          <a:p>
            <a:pPr lvl="0"/>
            <a:r>
              <a:rPr lang="ru-RU" dirty="0"/>
              <a:t>Из них получают упаковочную бумагу, крафт и картон. </a:t>
            </a:r>
          </a:p>
          <a:p>
            <a:pPr lvl="0"/>
            <a:endParaRPr lang="ru-RU" b="1" dirty="0"/>
          </a:p>
          <a:p>
            <a:pPr lvl="0"/>
            <a:r>
              <a:rPr lang="ru-RU" b="1" dirty="0"/>
              <a:t>Лиственные (твердая древесина) береза, осина, тополь, дуб, клен, эвкалипт:</a:t>
            </a:r>
            <a:r>
              <a:rPr lang="ru-RU" dirty="0"/>
              <a:t> </a:t>
            </a:r>
          </a:p>
          <a:p>
            <a:pPr lvl="0"/>
            <a:r>
              <a:rPr lang="ru-RU" dirty="0"/>
              <a:t>Идеальны для писчей, офисной, книжной и журнальной бумаги.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C75527-FC9D-F914-F11F-7D7656BE2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347" y="3354032"/>
            <a:ext cx="4898202" cy="34287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7E5D8F6-48FE-EFCC-F3AA-A9F987EA1D75}"/>
              </a:ext>
            </a:extLst>
          </p:cNvPr>
          <p:cNvSpPr txBox="1"/>
          <p:nvPr/>
        </p:nvSpPr>
        <p:spPr>
          <a:xfrm>
            <a:off x="7008567" y="660333"/>
            <a:ext cx="455073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/>
              <a:t>Что делают из макулатуры?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b="1" dirty="0"/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туалетная бумага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картон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рубероид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новая бумага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крафтовые пакеты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ткани для пошива одежды</a:t>
            </a:r>
          </a:p>
          <a:p>
            <a:pPr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/>
              <a:t>стройматериалы, одноразовая посуда</a:t>
            </a:r>
          </a:p>
        </p:txBody>
      </p:sp>
    </p:spTree>
    <p:extLst>
      <p:ext uri="{BB962C8B-B14F-4D97-AF65-F5344CB8AC3E}">
        <p14:creationId xmlns:p14="http://schemas.microsoft.com/office/powerpoint/2010/main" val="4234438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9878C-2B8D-7957-B759-9312D576C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638A5F-421D-1E48-ED5B-9257431C2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AB9F0CB-7B4E-0413-F80F-BECF71EB86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900F6462-E0C3-BC97-D063-DABDC1F15D63}"/>
              </a:ext>
            </a:extLst>
          </p:cNvPr>
          <p:cNvSpPr txBox="1"/>
          <p:nvPr/>
        </p:nvSpPr>
        <p:spPr>
          <a:xfrm>
            <a:off x="408977" y="135795"/>
            <a:ext cx="9759076" cy="1156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Завод «гофротара» по переработке макулатуры в белгороде 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665F82-FE51-AE83-C0E1-2C0ED975085F}"/>
              </a:ext>
            </a:extLst>
          </p:cNvPr>
          <p:cNvSpPr txBox="1"/>
          <p:nvPr/>
        </p:nvSpPr>
        <p:spPr>
          <a:xfrm>
            <a:off x="233192" y="1427997"/>
            <a:ext cx="666525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ООО «ГОФРОТАРА» собирает, перерабатывает и изготавливает из макулатуры гофротару и гофрокартон.</a:t>
            </a:r>
          </a:p>
          <a:p>
            <a:pPr lvl="0"/>
            <a:endParaRPr lang="ru-RU" b="1" dirty="0"/>
          </a:p>
          <a:p>
            <a:pPr lvl="0"/>
            <a:r>
              <a:rPr lang="ru-RU" b="1" dirty="0"/>
              <a:t>На заводе производят бумагу для гофрирования, гофрокартона, клапанные ящики, поддоны, лотки и др. Всё производство автоматизировано.</a:t>
            </a:r>
          </a:p>
          <a:p>
            <a:pPr lvl="0"/>
            <a:endParaRPr lang="ru-RU" b="1" dirty="0"/>
          </a:p>
          <a:p>
            <a:pPr lvl="0"/>
            <a:r>
              <a:rPr lang="ru-RU" b="1" dirty="0"/>
              <a:t>Завод выпускает более 40 тысяч тонн бумаги. Чтобы получить 1 тонну бумаги, необходимо 4 кубометра леса. Таким образом, завод экономит более 1 миллиона деревьев в год.</a:t>
            </a:r>
          </a:p>
          <a:p>
            <a:pPr lvl="0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9808F2-125F-29A5-14F0-7E08C14C4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7894" y="1121434"/>
            <a:ext cx="3706608" cy="26388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747EFE-B79C-EDA8-3CDF-4A0C3352E7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1992" y="4289512"/>
            <a:ext cx="3237396" cy="22809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8337738-B178-1205-5818-B6C5F8E722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0983" y="4289513"/>
            <a:ext cx="3246791" cy="228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71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7704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F06154-E2CB-F1B4-416B-4556DF895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80" y="708439"/>
            <a:ext cx="2988203" cy="29882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D9CC03-0235-5C2F-ED1A-A5E7BFEC8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74867">
            <a:off x="2321136" y="1422766"/>
            <a:ext cx="3548946" cy="354894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5DF0EC8-DE35-A289-4E40-49950FD3F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933">
            <a:off x="689228" y="1506403"/>
            <a:ext cx="2601777" cy="26017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7C34DDF-9B1C-BB04-BD6F-DD9D8BA463AC}"/>
              </a:ext>
            </a:extLst>
          </p:cNvPr>
          <p:cNvSpPr txBox="1"/>
          <p:nvPr/>
        </p:nvSpPr>
        <p:spPr>
          <a:xfrm>
            <a:off x="5977463" y="3919484"/>
            <a:ext cx="582164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latin typeface="Ubuntu" panose="020B0504030602030204" pitchFamily="34" charset="0"/>
              </a:rPr>
              <a:t>II класс опасности. Высоко-опасные отходы. </a:t>
            </a:r>
          </a:p>
          <a:p>
            <a:r>
              <a:rPr lang="ru-RU" b="1" dirty="0">
                <a:latin typeface="Ubuntu" panose="020B0504030602030204" pitchFamily="34" charset="0"/>
              </a:rPr>
              <a:t>- Батарейки</a:t>
            </a:r>
          </a:p>
          <a:p>
            <a:r>
              <a:rPr lang="ru-RU" b="1" dirty="0">
                <a:latin typeface="Ubuntu" panose="020B0504030602030204" pitchFamily="34" charset="0"/>
              </a:rPr>
              <a:t>В их составе содержатся чрезвычайно вредные вещества: свинец, кадмий, ртуть, никель, цинк и прочие элементы. 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443EFF8E-A685-BF9D-E58B-836F21C36151}"/>
              </a:ext>
            </a:extLst>
          </p:cNvPr>
          <p:cNvSpPr txBox="1"/>
          <p:nvPr/>
        </p:nvSpPr>
        <p:spPr>
          <a:xfrm>
            <a:off x="794452" y="536125"/>
            <a:ext cx="9759076" cy="553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Опасные отходы: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AB662B-93DF-64E8-785A-276080D4719C}"/>
              </a:ext>
            </a:extLst>
          </p:cNvPr>
          <p:cNvSpPr txBox="1"/>
          <p:nvPr/>
        </p:nvSpPr>
        <p:spPr>
          <a:xfrm>
            <a:off x="5977463" y="1426888"/>
            <a:ext cx="4830168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b="1" dirty="0">
                <a:latin typeface="Ubuntu" panose="020B0504030602030204" pitchFamily="34" charset="0"/>
              </a:rPr>
              <a:t>I</a:t>
            </a:r>
            <a:r>
              <a:rPr lang="ru-RU" sz="2300" b="1" dirty="0">
                <a:latin typeface="Ubuntu" panose="020B0504030602030204" pitchFamily="34" charset="0"/>
              </a:rPr>
              <a:t> класс опасности.</a:t>
            </a:r>
          </a:p>
          <a:p>
            <a:r>
              <a:rPr lang="ru-RU" sz="2300" b="1" dirty="0">
                <a:latin typeface="Ubuntu" panose="020B0504030602030204" pitchFamily="34" charset="0"/>
              </a:rPr>
              <a:t>Чрезвычайно опасные отходы. </a:t>
            </a:r>
          </a:p>
          <a:p>
            <a:r>
              <a:rPr lang="ru-RU" b="1" dirty="0">
                <a:latin typeface="Ubuntu" panose="020B0504030602030204" pitchFamily="34" charset="0"/>
              </a:rPr>
              <a:t>- Градусники </a:t>
            </a:r>
          </a:p>
          <a:p>
            <a:r>
              <a:rPr lang="ru-RU" b="1" dirty="0">
                <a:latin typeface="Ubuntu" panose="020B0504030602030204" pitchFamily="34" charset="0"/>
              </a:rPr>
              <a:t>- Ртутные и люминесцентные лампы </a:t>
            </a:r>
          </a:p>
          <a:p>
            <a:r>
              <a:rPr lang="ru-RU" b="1" dirty="0">
                <a:latin typeface="Ubuntu" panose="020B0504030602030204" pitchFamily="34" charset="0"/>
              </a:rPr>
              <a:t>- Конденсаторы, трансформаторы</a:t>
            </a:r>
          </a:p>
          <a:p>
            <a:r>
              <a:rPr lang="ru-RU" b="1" dirty="0">
                <a:latin typeface="Ubuntu" panose="020B0504030602030204" pitchFamily="34" charset="0"/>
              </a:rPr>
              <a:t>- Ракетное топливо </a:t>
            </a:r>
          </a:p>
          <a:p>
            <a:r>
              <a:rPr lang="ru-RU" b="1" dirty="0">
                <a:latin typeface="Ubuntu" panose="020B0504030602030204" pitchFamily="34" charset="0"/>
              </a:rPr>
              <a:t>- Синтетические масла</a:t>
            </a:r>
            <a:endParaRPr lang="en-US" b="1" dirty="0">
              <a:latin typeface="Ubuntu" panose="020B050403060203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20CF18-4AB2-BD3E-F8DB-ABEDF3D16B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3" y="3980083"/>
            <a:ext cx="4151205" cy="27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91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488399" y="274615"/>
            <a:ext cx="7674767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ЭКОЛОГИЯ НАЧИНАЕТСЯ С МЕНЯ</a:t>
            </a: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!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B44219-D191-EAA7-D281-871FCFA803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r="17532" b="6612"/>
          <a:stretch>
            <a:fillRect/>
          </a:stretch>
        </p:blipFill>
        <p:spPr>
          <a:xfrm>
            <a:off x="488399" y="1102907"/>
            <a:ext cx="3760044" cy="55891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5BFDD1A-6C34-FA78-1C87-24C0D84B1973}"/>
              </a:ext>
            </a:extLst>
          </p:cNvPr>
          <p:cNvSpPr txBox="1"/>
          <p:nvPr/>
        </p:nvSpPr>
        <p:spPr>
          <a:xfrm>
            <a:off x="4634351" y="2551837"/>
            <a:ext cx="5744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Ubuntu" panose="020B0504030602030204" pitchFamily="34" charset="0"/>
              </a:rPr>
              <a:t>Когда ждешь,</a:t>
            </a:r>
          </a:p>
          <a:p>
            <a:r>
              <a:rPr lang="ru-RU" sz="3600" b="1" dirty="0">
                <a:latin typeface="Ubuntu" panose="020B0504030602030204" pitchFamily="34" charset="0"/>
              </a:rPr>
              <a:t>что экология наладится </a:t>
            </a:r>
          </a:p>
          <a:p>
            <a:r>
              <a:rPr lang="ru-RU" sz="3600" b="1" dirty="0">
                <a:latin typeface="Ubuntu" panose="020B0504030602030204" pitchFamily="34" charset="0"/>
              </a:rPr>
              <a:t>сама собой</a:t>
            </a:r>
          </a:p>
        </p:txBody>
      </p:sp>
    </p:spTree>
    <p:extLst>
      <p:ext uri="{BB962C8B-B14F-4D97-AF65-F5344CB8AC3E}">
        <p14:creationId xmlns:p14="http://schemas.microsoft.com/office/powerpoint/2010/main" val="1689494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82AE8-5329-62A6-8875-DCB737DCD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F2301CB-85DD-5CAA-81FE-186A02309F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7704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390794-9468-27FF-58F0-AAF64469EA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10" y="87817"/>
            <a:ext cx="11966135" cy="6682366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F68CA96F-E9A9-69B8-E1E9-F192BCEF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F9B25A-BBA5-90BD-E1B6-408BE12DB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837" y="4676162"/>
            <a:ext cx="1896611" cy="189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64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296BB98-2858-42FE-9BE3-87E24D57FE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-48422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78B194-D7B2-431C-9793-BB1A43AE0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865" y="105722"/>
            <a:ext cx="1241869" cy="730511"/>
          </a:xfrm>
          <a:prstGeom prst="rect">
            <a:avLst/>
          </a:prstGeom>
        </p:spPr>
      </p:pic>
      <p:sp>
        <p:nvSpPr>
          <p:cNvPr id="19" name="TextBox 5">
            <a:extLst>
              <a:ext uri="{FF2B5EF4-FFF2-40B4-BE49-F238E27FC236}">
                <a16:creationId xmlns:a16="http://schemas.microsoft.com/office/drawing/2014/main" id="{AB56BABC-788D-4F73-B367-E6CF289E41A6}"/>
              </a:ext>
            </a:extLst>
          </p:cNvPr>
          <p:cNvSpPr txBox="1"/>
          <p:nvPr/>
        </p:nvSpPr>
        <p:spPr>
          <a:xfrm>
            <a:off x="913064" y="528421"/>
            <a:ext cx="9606884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5 способов жить экологично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BA6F59A-B54B-4F6D-5DAC-115F65E0A3B6}"/>
              </a:ext>
            </a:extLst>
          </p:cNvPr>
          <p:cNvSpPr/>
          <p:nvPr/>
        </p:nvSpPr>
        <p:spPr>
          <a:xfrm>
            <a:off x="5071533" y="3429000"/>
            <a:ext cx="1608667" cy="618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77B873-03D3-52BC-CE86-8854DAFC048C}"/>
              </a:ext>
            </a:extLst>
          </p:cNvPr>
          <p:cNvSpPr txBox="1"/>
          <p:nvPr/>
        </p:nvSpPr>
        <p:spPr>
          <a:xfrm>
            <a:off x="657160" y="1291209"/>
            <a:ext cx="56773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Покупайте только необходимое. 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Покупайте товары с минимумом упаковки.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Используйте многоразовые вещи вместо одноразовых.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Не выбрасывайте, а отдавайте ненужные вещи.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Сортируйте отходы и сдавайте на переработку.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5529F5-B68C-4229-8A37-3E4B48B0B7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826" y="941955"/>
            <a:ext cx="10417659" cy="591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12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931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224643" y="2223542"/>
            <a:ext cx="9150005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Берегите планету!</a:t>
            </a:r>
          </a:p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Сокращайте отходы, прилагая</a:t>
            </a:r>
          </a:p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Минимум усилий!</a:t>
            </a:r>
            <a:endParaRPr lang="en-US" sz="4400" b="1" cap="all" dirty="0">
              <a:solidFill>
                <a:srgbClr val="2F5720"/>
              </a:solidFill>
              <a:latin typeface="Open Sans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4073639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931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171376" y="1451797"/>
            <a:ext cx="4658290" cy="274464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25519" y="4427899"/>
            <a:ext cx="915000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Спасибо за внимание!</a:t>
            </a:r>
            <a:endParaRPr lang="en-US" sz="4400" b="1" cap="all" dirty="0">
              <a:solidFill>
                <a:srgbClr val="2F5720"/>
              </a:solidFill>
              <a:latin typeface="Open Sans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38786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607787" y="228159"/>
            <a:ext cx="8835045" cy="539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Что содержит наше мусорное ведро?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E1BE0A80-8165-765C-FE8B-B39F0EC6E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095" y="3127620"/>
            <a:ext cx="4317411" cy="342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61F9CF9E-1E58-753F-7DBA-44AB6237AC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8541975"/>
              </p:ext>
            </p:extLst>
          </p:nvPr>
        </p:nvGraphicFramePr>
        <p:xfrm>
          <a:off x="90955" y="1864028"/>
          <a:ext cx="7090205" cy="487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67804F8-375C-4196-9CBE-A4FC015C8A6B}"/>
              </a:ext>
            </a:extLst>
          </p:cNvPr>
          <p:cNvSpPr/>
          <p:nvPr/>
        </p:nvSpPr>
        <p:spPr>
          <a:xfrm>
            <a:off x="5185767" y="2671696"/>
            <a:ext cx="2459328" cy="391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Ubuntu" panose="020B0504030602030204" pitchFamily="34" charset="0"/>
              </a:rPr>
              <a:t>Пищевые отходы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86C2444-1C9F-4FA8-86A7-3B3614983A1F}"/>
              </a:ext>
            </a:extLst>
          </p:cNvPr>
          <p:cNvSpPr/>
          <p:nvPr/>
        </p:nvSpPr>
        <p:spPr>
          <a:xfrm>
            <a:off x="5955504" y="4302841"/>
            <a:ext cx="1253869" cy="6576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Ubuntu" panose="020B0504030602030204" pitchFamily="34" charset="0"/>
              </a:rPr>
              <a:t>Бумага и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Ubuntu" panose="020B0504030602030204" pitchFamily="34" charset="0"/>
              </a:rPr>
              <a:t>картон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C089603-F4E6-4C39-89D6-6AF713F0E37C}"/>
              </a:ext>
            </a:extLst>
          </p:cNvPr>
          <p:cNvSpPr/>
          <p:nvPr/>
        </p:nvSpPr>
        <p:spPr>
          <a:xfrm>
            <a:off x="777569" y="5554840"/>
            <a:ext cx="1140056" cy="361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Ubuntu" panose="020B0504030602030204" pitchFamily="34" charset="0"/>
              </a:rPr>
              <a:t>Пластик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3BD8EA-8120-4455-A961-1D2529AC7408}"/>
              </a:ext>
            </a:extLst>
          </p:cNvPr>
          <p:cNvSpPr/>
          <p:nvPr/>
        </p:nvSpPr>
        <p:spPr>
          <a:xfrm>
            <a:off x="310743" y="3587976"/>
            <a:ext cx="1008609" cy="361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b="1" dirty="0">
                <a:latin typeface="Ubuntu" panose="020B0504030602030204" pitchFamily="34" charset="0"/>
              </a:rPr>
              <a:t>Стекло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3119CC-C889-45A8-A807-EBE47F0FF29F}"/>
              </a:ext>
            </a:extLst>
          </p:cNvPr>
          <p:cNvSpPr/>
          <p:nvPr/>
        </p:nvSpPr>
        <p:spPr>
          <a:xfrm>
            <a:off x="179359" y="2674640"/>
            <a:ext cx="1255472" cy="361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Ubuntu" panose="020B0504030602030204" pitchFamily="34" charset="0"/>
              </a:rPr>
              <a:t>Металлы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C1DA254-3EC4-48CB-BDAE-7931F3C5B555}"/>
              </a:ext>
            </a:extLst>
          </p:cNvPr>
          <p:cNvSpPr/>
          <p:nvPr/>
        </p:nvSpPr>
        <p:spPr>
          <a:xfrm>
            <a:off x="607787" y="2153419"/>
            <a:ext cx="1249060" cy="361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b="1" dirty="0">
                <a:latin typeface="Ubuntu" panose="020B0504030602030204" pitchFamily="34" charset="0"/>
              </a:rPr>
              <a:t>Текстиль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C8A7EC6-4B0B-48F4-A169-77E9C0B7AC74}"/>
              </a:ext>
            </a:extLst>
          </p:cNvPr>
          <p:cNvSpPr/>
          <p:nvPr/>
        </p:nvSpPr>
        <p:spPr>
          <a:xfrm>
            <a:off x="2113570" y="1488121"/>
            <a:ext cx="2172390" cy="7205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Ubuntu" panose="020B0504030602030204" pitchFamily="34" charset="0"/>
              </a:rPr>
              <a:t>Гигиенические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Ubuntu" panose="020B0504030602030204" pitchFamily="34" charset="0"/>
              </a:rPr>
              <a:t>средства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DDAD89-064C-461B-8D7F-84C7EC47CDA0}"/>
              </a:ext>
            </a:extLst>
          </p:cNvPr>
          <p:cNvSpPr/>
          <p:nvPr/>
        </p:nvSpPr>
        <p:spPr>
          <a:xfrm>
            <a:off x="4954390" y="1915126"/>
            <a:ext cx="2355132" cy="391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Ubuntu" panose="020B0504030602030204" pitchFamily="34" charset="0"/>
              </a:rPr>
              <a:t>Опасные отходы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4F59C7FA-C253-46D7-96C0-06AE6899003A}"/>
              </a:ext>
            </a:extLst>
          </p:cNvPr>
          <p:cNvCxnSpPr>
            <a:cxnSpLocks/>
          </p:cNvCxnSpPr>
          <p:nvPr/>
        </p:nvCxnSpPr>
        <p:spPr>
          <a:xfrm flipV="1">
            <a:off x="5185767" y="3127620"/>
            <a:ext cx="199225" cy="2235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E40DB163-CC54-4F8A-88DA-927C6A7F2AF3}"/>
              </a:ext>
            </a:extLst>
          </p:cNvPr>
          <p:cNvCxnSpPr/>
          <p:nvPr/>
        </p:nvCxnSpPr>
        <p:spPr>
          <a:xfrm>
            <a:off x="5384992" y="3127620"/>
            <a:ext cx="2082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0F01546D-AC58-4F85-ACC9-CD2C9999AA1E}"/>
              </a:ext>
            </a:extLst>
          </p:cNvPr>
          <p:cNvCxnSpPr>
            <a:cxnSpLocks/>
          </p:cNvCxnSpPr>
          <p:nvPr/>
        </p:nvCxnSpPr>
        <p:spPr>
          <a:xfrm flipV="1">
            <a:off x="5185767" y="4960522"/>
            <a:ext cx="769737" cy="2882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F5EC570C-C803-475A-B350-5979D0E19A6C}"/>
              </a:ext>
            </a:extLst>
          </p:cNvPr>
          <p:cNvCxnSpPr>
            <a:cxnSpLocks/>
          </p:cNvCxnSpPr>
          <p:nvPr/>
        </p:nvCxnSpPr>
        <p:spPr>
          <a:xfrm>
            <a:off x="5955504" y="4960522"/>
            <a:ext cx="12820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39D08DA0-3CEF-4175-89B0-FA78FAFCC65C}"/>
              </a:ext>
            </a:extLst>
          </p:cNvPr>
          <p:cNvCxnSpPr>
            <a:cxnSpLocks/>
          </p:cNvCxnSpPr>
          <p:nvPr/>
        </p:nvCxnSpPr>
        <p:spPr>
          <a:xfrm flipV="1">
            <a:off x="2224509" y="5683832"/>
            <a:ext cx="199225" cy="2235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BC4BC62C-B55F-455C-B8E3-4122ADED7939}"/>
              </a:ext>
            </a:extLst>
          </p:cNvPr>
          <p:cNvCxnSpPr>
            <a:cxnSpLocks/>
          </p:cNvCxnSpPr>
          <p:nvPr/>
        </p:nvCxnSpPr>
        <p:spPr>
          <a:xfrm>
            <a:off x="777569" y="5907399"/>
            <a:ext cx="14469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50BE6360-E163-4963-B3D7-D26668159CCD}"/>
              </a:ext>
            </a:extLst>
          </p:cNvPr>
          <p:cNvCxnSpPr>
            <a:cxnSpLocks/>
          </p:cNvCxnSpPr>
          <p:nvPr/>
        </p:nvCxnSpPr>
        <p:spPr>
          <a:xfrm flipV="1">
            <a:off x="1347565" y="3717082"/>
            <a:ext cx="519057" cy="221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9466CEE8-830D-4CA1-9800-11450C6D1112}"/>
              </a:ext>
            </a:extLst>
          </p:cNvPr>
          <p:cNvCxnSpPr>
            <a:cxnSpLocks/>
          </p:cNvCxnSpPr>
          <p:nvPr/>
        </p:nvCxnSpPr>
        <p:spPr>
          <a:xfrm>
            <a:off x="207572" y="3938322"/>
            <a:ext cx="11399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4E037AC8-F10E-4483-B3F2-86C03E7FB6A8}"/>
              </a:ext>
            </a:extLst>
          </p:cNvPr>
          <p:cNvCxnSpPr>
            <a:cxnSpLocks/>
          </p:cNvCxnSpPr>
          <p:nvPr/>
        </p:nvCxnSpPr>
        <p:spPr>
          <a:xfrm>
            <a:off x="1537060" y="3035957"/>
            <a:ext cx="1320610" cy="14561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3295710A-68E2-404A-9B96-6DF84A5EA712}"/>
              </a:ext>
            </a:extLst>
          </p:cNvPr>
          <p:cNvCxnSpPr>
            <a:cxnSpLocks/>
          </p:cNvCxnSpPr>
          <p:nvPr/>
        </p:nvCxnSpPr>
        <p:spPr>
          <a:xfrm>
            <a:off x="207572" y="3035957"/>
            <a:ext cx="13294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5DFD22FD-897E-4033-B324-6B8CA515ED6E}"/>
              </a:ext>
            </a:extLst>
          </p:cNvPr>
          <p:cNvCxnSpPr>
            <a:cxnSpLocks/>
          </p:cNvCxnSpPr>
          <p:nvPr/>
        </p:nvCxnSpPr>
        <p:spPr>
          <a:xfrm>
            <a:off x="1747780" y="2509868"/>
            <a:ext cx="1409857" cy="357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F3ECA063-DCEE-4BCA-9A08-4C216D6E78CA}"/>
              </a:ext>
            </a:extLst>
          </p:cNvPr>
          <p:cNvCxnSpPr>
            <a:cxnSpLocks/>
          </p:cNvCxnSpPr>
          <p:nvPr/>
        </p:nvCxnSpPr>
        <p:spPr>
          <a:xfrm>
            <a:off x="607787" y="2509868"/>
            <a:ext cx="11399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3C888408-FC94-4C0D-A40F-24731387B5B1}"/>
              </a:ext>
            </a:extLst>
          </p:cNvPr>
          <p:cNvCxnSpPr>
            <a:cxnSpLocks/>
          </p:cNvCxnSpPr>
          <p:nvPr/>
        </p:nvCxnSpPr>
        <p:spPr>
          <a:xfrm flipH="1">
            <a:off x="3414908" y="2148379"/>
            <a:ext cx="241777" cy="2843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B1F53DAA-1CFE-4C6C-A2CE-CE25CDAC7942}"/>
              </a:ext>
            </a:extLst>
          </p:cNvPr>
          <p:cNvCxnSpPr>
            <a:cxnSpLocks/>
          </p:cNvCxnSpPr>
          <p:nvPr/>
        </p:nvCxnSpPr>
        <p:spPr>
          <a:xfrm>
            <a:off x="2132684" y="2148379"/>
            <a:ext cx="1524000" cy="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874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529323" y="141226"/>
            <a:ext cx="9375850" cy="539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Человечество Ежегодно выбрасывает: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00F607-0568-4725-4F6D-8C08EF9C4E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1604">
            <a:off x="426031" y="1873987"/>
            <a:ext cx="2416792" cy="24167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8BCB08D-A3F0-23C2-6406-5F0A8EF2FAC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676" y="1634357"/>
            <a:ext cx="1418216" cy="14182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20ECC9-353C-8313-43F4-AFE446460E0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23" y="4430486"/>
            <a:ext cx="2210209" cy="221020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0044589-2EF0-784B-86D6-9B9B78C343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733" y="2654364"/>
            <a:ext cx="3193389" cy="319338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359D32-2954-D10F-EDC5-E7BBB46DDA96}"/>
              </a:ext>
            </a:extLst>
          </p:cNvPr>
          <p:cNvSpPr txBox="1"/>
          <p:nvPr/>
        </p:nvSpPr>
        <p:spPr>
          <a:xfrm>
            <a:off x="2463162" y="2750681"/>
            <a:ext cx="23311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200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</a:rPr>
              <a:t>млрд шт.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пластиковых 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бутылок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007769-0585-6F0B-1566-0D4BD817682B}"/>
              </a:ext>
            </a:extLst>
          </p:cNvPr>
          <p:cNvSpPr txBox="1"/>
          <p:nvPr/>
        </p:nvSpPr>
        <p:spPr>
          <a:xfrm>
            <a:off x="8374622" y="2848503"/>
            <a:ext cx="23937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58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</a:rPr>
              <a:t>млрд шт.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пластиковых 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стаканчиков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DD9EDD-3C04-0A6F-ACCC-4CAEC8E1CB7A}"/>
              </a:ext>
            </a:extLst>
          </p:cNvPr>
          <p:cNvSpPr txBox="1"/>
          <p:nvPr/>
        </p:nvSpPr>
        <p:spPr>
          <a:xfrm>
            <a:off x="2851039" y="5052599"/>
            <a:ext cx="23311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5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</a:rPr>
              <a:t>трлн шт.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пластиковых 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пакетов</a:t>
            </a:r>
          </a:p>
        </p:txBody>
      </p:sp>
    </p:spTree>
    <p:extLst>
      <p:ext uri="{BB962C8B-B14F-4D97-AF65-F5344CB8AC3E}">
        <p14:creationId xmlns:p14="http://schemas.microsoft.com/office/powerpoint/2010/main" val="1498075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22976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603546" y="172313"/>
            <a:ext cx="9759076" cy="1156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В России в год образуется 60 млн Т Твёрдых коммунальных отходов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2ACB7F-5491-0548-13EE-7E0234D2F834}"/>
              </a:ext>
            </a:extLst>
          </p:cNvPr>
          <p:cNvSpPr txBox="1"/>
          <p:nvPr/>
        </p:nvSpPr>
        <p:spPr>
          <a:xfrm>
            <a:off x="603546" y="4643864"/>
            <a:ext cx="271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10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</a:rPr>
              <a:t>млн слонов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2DBBD7-E543-1681-ABB6-87C447C1B788}"/>
              </a:ext>
            </a:extLst>
          </p:cNvPr>
          <p:cNvSpPr txBox="1"/>
          <p:nvPr/>
        </p:nvSpPr>
        <p:spPr>
          <a:xfrm>
            <a:off x="8351787" y="4774489"/>
            <a:ext cx="30097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4 615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</a:rPr>
              <a:t>стадионов</a:t>
            </a:r>
          </a:p>
          <a:p>
            <a:r>
              <a:rPr lang="ru-RU" sz="2400" b="1" dirty="0">
                <a:latin typeface="Ubuntu" panose="020B0504030602030204" pitchFamily="34" charset="0"/>
              </a:rPr>
              <a:t>«Лужники»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B9CD2C5-E60B-0208-EFC2-FA8A002B1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4" y="1733409"/>
            <a:ext cx="3391181" cy="339118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EEA8353-5847-7098-363C-11732B42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9" t="28033" r="14497" b="17956"/>
          <a:stretch>
            <a:fillRect/>
          </a:stretch>
        </p:blipFill>
        <p:spPr>
          <a:xfrm>
            <a:off x="8576096" y="2704099"/>
            <a:ext cx="3202287" cy="229101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D3C3047-9129-9B42-EF15-B8738A1C87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7"/>
          <a:stretch>
            <a:fillRect/>
          </a:stretch>
        </p:blipFill>
        <p:spPr>
          <a:xfrm>
            <a:off x="1858701" y="1867895"/>
            <a:ext cx="6380932" cy="499010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FF28A6F-B699-29E5-A37B-AD1116ACFB07}"/>
              </a:ext>
            </a:extLst>
          </p:cNvPr>
          <p:cNvSpPr txBox="1"/>
          <p:nvPr/>
        </p:nvSpPr>
        <p:spPr>
          <a:xfrm>
            <a:off x="3627335" y="2833945"/>
            <a:ext cx="826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Ubuntu" panose="020B0504030602030204" pitchFamily="34" charset="0"/>
              </a:rPr>
              <a:t>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45C44A-0F47-F306-EDD7-59BD2A30964C}"/>
              </a:ext>
            </a:extLst>
          </p:cNvPr>
          <p:cNvSpPr txBox="1"/>
          <p:nvPr/>
        </p:nvSpPr>
        <p:spPr>
          <a:xfrm>
            <a:off x="7726478" y="3016965"/>
            <a:ext cx="826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Ubuntu" panose="020B0504030602030204" pitchFamily="34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25D552-0377-93C6-5262-B770FB34B3DB}"/>
              </a:ext>
            </a:extLst>
          </p:cNvPr>
          <p:cNvSpPr txBox="1"/>
          <p:nvPr/>
        </p:nvSpPr>
        <p:spPr>
          <a:xfrm>
            <a:off x="8587498" y="1427569"/>
            <a:ext cx="36045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Ubuntu" panose="020B0504030602030204" pitchFamily="34" charset="0"/>
              </a:rPr>
              <a:t>400 кг или 2 куб. м в год отходов приходится на каждого жителя России  </a:t>
            </a:r>
          </a:p>
        </p:txBody>
      </p:sp>
    </p:spTree>
    <p:extLst>
      <p:ext uri="{BB962C8B-B14F-4D97-AF65-F5344CB8AC3E}">
        <p14:creationId xmlns:p14="http://schemas.microsoft.com/office/powerpoint/2010/main" val="143009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D4B54-4762-13E9-E8CA-A42C36AEA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94338B-D00A-41C1-7301-55579C1EE1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5F29FFB7-D456-4F29-F679-6F7CEE1164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EC4BD3FF-B9E2-9854-14F3-E3B595854564}"/>
              </a:ext>
            </a:extLst>
          </p:cNvPr>
          <p:cNvSpPr txBox="1"/>
          <p:nvPr/>
        </p:nvSpPr>
        <p:spPr>
          <a:xfrm>
            <a:off x="458329" y="215194"/>
            <a:ext cx="10778644" cy="11564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В Белгородской ОБЛАСТИ ЕЖЕГОДНО утилизируется свыше 410 тыс. т отходов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EE09FF2-8344-6C5D-0561-2433F31D36B5}"/>
              </a:ext>
            </a:extLst>
          </p:cNvPr>
          <p:cNvSpPr txBox="1"/>
          <p:nvPr/>
        </p:nvSpPr>
        <p:spPr>
          <a:xfrm>
            <a:off x="6662034" y="2669627"/>
            <a:ext cx="1841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Ubuntu" panose="020B0504030602030204" pitchFamily="34" charset="0"/>
              </a:rPr>
              <a:t>Х4 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CC0855-2337-2C21-BF6A-3DD7FA7C3F60}"/>
              </a:ext>
            </a:extLst>
          </p:cNvPr>
          <p:cNvSpPr txBox="1"/>
          <p:nvPr/>
        </p:nvSpPr>
        <p:spPr>
          <a:xfrm>
            <a:off x="458329" y="5603301"/>
            <a:ext cx="77521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Ежедневно в рейс выходят около </a:t>
            </a:r>
            <a:r>
              <a:rPr lang="ru-RU" sz="2400" b="1" dirty="0"/>
              <a:t>170 мусоровозов</a:t>
            </a:r>
            <a:endParaRPr lang="ru-RU" sz="1800" b="1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B4812F9-A647-35D0-0EEA-375BE655D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2" r="21030"/>
          <a:stretch>
            <a:fillRect/>
          </a:stretch>
        </p:blipFill>
        <p:spPr>
          <a:xfrm>
            <a:off x="458329" y="2076714"/>
            <a:ext cx="1904301" cy="24595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9A3C8FB-CB47-9AF8-2DA5-9430F7952156}"/>
              </a:ext>
            </a:extLst>
          </p:cNvPr>
          <p:cNvSpPr txBox="1"/>
          <p:nvPr/>
        </p:nvSpPr>
        <p:spPr>
          <a:xfrm>
            <a:off x="2407934" y="2495945"/>
            <a:ext cx="826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Ubuntu" panose="020B0504030602030204" pitchFamily="34" charset="0"/>
              </a:rPr>
              <a:t>=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34D300C-8AD9-3AB1-9A2E-70F7123953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3" t="14064" b="4200"/>
          <a:stretch>
            <a:fillRect/>
          </a:stretch>
        </p:blipFill>
        <p:spPr>
          <a:xfrm>
            <a:off x="3086323" y="2076714"/>
            <a:ext cx="3519191" cy="245958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9B3E335-23A7-2431-33CF-A286D2CC71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0"/>
          <a:stretch>
            <a:fillRect/>
          </a:stretch>
        </p:blipFill>
        <p:spPr>
          <a:xfrm>
            <a:off x="8560479" y="2076714"/>
            <a:ext cx="3263693" cy="24595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10405C9-CD21-A809-B975-D136260527D7}"/>
              </a:ext>
            </a:extLst>
          </p:cNvPr>
          <p:cNvSpPr txBox="1"/>
          <p:nvPr/>
        </p:nvSpPr>
        <p:spPr>
          <a:xfrm>
            <a:off x="343195" y="4713710"/>
            <a:ext cx="1904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1 айсберг = 100 000 кг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76227C-F22A-14BF-EFD7-60C489747697}"/>
              </a:ext>
            </a:extLst>
          </p:cNvPr>
          <p:cNvSpPr txBox="1"/>
          <p:nvPr/>
        </p:nvSpPr>
        <p:spPr>
          <a:xfrm>
            <a:off x="8559725" y="4654023"/>
            <a:ext cx="2924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В Белгородской области </a:t>
            </a:r>
            <a:r>
              <a:rPr lang="ru-RU" sz="1400" b="1" dirty="0"/>
              <a:t>10 </a:t>
            </a:r>
            <a:r>
              <a:rPr lang="ru-RU" sz="1400" dirty="0"/>
              <a:t>действующих </a:t>
            </a:r>
            <a:r>
              <a:rPr lang="ru-RU" sz="1400" b="1" dirty="0"/>
              <a:t>полигонов </a:t>
            </a:r>
            <a:r>
              <a:rPr lang="ru-RU" sz="1400" dirty="0"/>
              <a:t>ТКО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8AE1215-2B9C-F7F3-8F06-E6684EB56FF4}"/>
              </a:ext>
            </a:extLst>
          </p:cNvPr>
          <p:cNvSpPr txBox="1"/>
          <p:nvPr/>
        </p:nvSpPr>
        <p:spPr>
          <a:xfrm>
            <a:off x="3086323" y="4740862"/>
            <a:ext cx="22574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1 айсберг = 50 синих китов</a:t>
            </a:r>
          </a:p>
        </p:txBody>
      </p:sp>
    </p:spTree>
    <p:extLst>
      <p:ext uri="{BB962C8B-B14F-4D97-AF65-F5344CB8AC3E}">
        <p14:creationId xmlns:p14="http://schemas.microsoft.com/office/powerpoint/2010/main" val="2986494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5884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517321" y="213513"/>
            <a:ext cx="5578679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крупные полигоны мира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8" name="Рисунок 10">
            <a:extLst>
              <a:ext uri="{FF2B5EF4-FFF2-40B4-BE49-F238E27FC236}">
                <a16:creationId xmlns:a16="http://schemas.microsoft.com/office/drawing/2014/main" id="{2C8146BF-4D54-83A1-F1F3-ACC3ECCCC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222" y="1303288"/>
            <a:ext cx="5417239" cy="360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>
            <a:extLst>
              <a:ext uri="{FF2B5EF4-FFF2-40B4-BE49-F238E27FC236}">
                <a16:creationId xmlns:a16="http://schemas.microsoft.com/office/drawing/2014/main" id="{B643133E-7A5E-89D4-320B-AA00E7816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33" y="1303288"/>
            <a:ext cx="5417240" cy="360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356C307-5F04-75BF-6F1A-3503142117A0}"/>
              </a:ext>
            </a:extLst>
          </p:cNvPr>
          <p:cNvSpPr txBox="1"/>
          <p:nvPr/>
        </p:nvSpPr>
        <p:spPr>
          <a:xfrm>
            <a:off x="592653" y="5446179"/>
            <a:ext cx="4534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Ubuntu" panose="020B0504030602030204" pitchFamily="34" charset="0"/>
              </a:rPr>
              <a:t>Свалка </a:t>
            </a:r>
            <a:r>
              <a:rPr lang="en-US" sz="2000" b="1" dirty="0" err="1">
                <a:latin typeface="Ubuntu" panose="020B0504030602030204" pitchFamily="34" charset="0"/>
              </a:rPr>
              <a:t>Guiyu</a:t>
            </a:r>
            <a:r>
              <a:rPr lang="ru-RU" sz="2000" b="1" dirty="0">
                <a:latin typeface="Ubuntu" panose="020B0504030602030204" pitchFamily="34" charset="0"/>
              </a:rPr>
              <a:t>, Китай</a:t>
            </a:r>
            <a:r>
              <a:rPr lang="en-US" sz="2000" b="1" dirty="0">
                <a:latin typeface="Ubuntu" panose="020B0504030602030204" pitchFamily="34" charset="0"/>
              </a:rPr>
              <a:t> – 5 300 </a:t>
            </a:r>
            <a:r>
              <a:rPr lang="ru-RU" sz="2000" b="1" dirty="0">
                <a:latin typeface="Ubuntu" panose="020B0504030602030204" pitchFamily="34" charset="0"/>
              </a:rPr>
              <a:t>га </a:t>
            </a:r>
          </a:p>
          <a:p>
            <a:r>
              <a:rPr lang="ru-RU" sz="2000" b="1" dirty="0">
                <a:latin typeface="Ubuntu" panose="020B0504030602030204" pitchFamily="34" charset="0"/>
              </a:rPr>
              <a:t>электронного мусора</a:t>
            </a:r>
            <a:endParaRPr lang="ru-RU" altLang="ru-RU" sz="2000" b="1" dirty="0">
              <a:latin typeface="Ubuntu" panose="020B0504030602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749443-E3FF-2196-B8FF-2D8D2A8F808A}"/>
              </a:ext>
            </a:extLst>
          </p:cNvPr>
          <p:cNvSpPr txBox="1"/>
          <p:nvPr/>
        </p:nvSpPr>
        <p:spPr>
          <a:xfrm>
            <a:off x="6022109" y="5446178"/>
            <a:ext cx="43112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Ubuntu" panose="020B0504030602030204" pitchFamily="34" charset="0"/>
              </a:rPr>
              <a:t>Свалка </a:t>
            </a:r>
            <a:r>
              <a:rPr lang="en-US" sz="2000" b="1" dirty="0">
                <a:latin typeface="Ubuntu" panose="020B0504030602030204" pitchFamily="34" charset="0"/>
              </a:rPr>
              <a:t>Apex Regional, </a:t>
            </a:r>
            <a:endParaRPr lang="ru-RU" sz="2000" b="1" dirty="0">
              <a:latin typeface="Ubuntu" panose="020B0504030602030204" pitchFamily="34" charset="0"/>
            </a:endParaRPr>
          </a:p>
          <a:p>
            <a:pPr>
              <a:defRPr/>
            </a:pPr>
            <a:r>
              <a:rPr lang="ru-RU" sz="2000" b="1" dirty="0">
                <a:latin typeface="Ubuntu" panose="020B0504030602030204" pitchFamily="34" charset="0"/>
              </a:rPr>
              <a:t>Лас-Вегас, Невада, США - 890 га</a:t>
            </a:r>
            <a:endParaRPr lang="ru-RU" altLang="ru-RU" sz="2000" b="1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968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-15002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660350" y="127522"/>
            <a:ext cx="7929977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000" b="1" cap="all" dirty="0">
                <a:solidFill>
                  <a:srgbClr val="2F5720"/>
                </a:solidFill>
                <a:latin typeface="Open Sans Extra Bold"/>
              </a:rPr>
              <a:t>Мусорные пятна в мировом океане</a:t>
            </a:r>
            <a:endParaRPr lang="en-US" sz="30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B14DB56-73F5-7C3E-2524-31365EEA62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94" y="953171"/>
            <a:ext cx="9582860" cy="5352378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2B0CA7BD-6FE2-9EC5-0272-EC69CD5ABED5}"/>
              </a:ext>
            </a:extLst>
          </p:cNvPr>
          <p:cNvSpPr/>
          <p:nvPr/>
        </p:nvSpPr>
        <p:spPr>
          <a:xfrm>
            <a:off x="7243415" y="4845076"/>
            <a:ext cx="333803" cy="33742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rgbClr val="FF0000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43DE5C69-8014-240D-1D58-AE6A0AF959B4}"/>
              </a:ext>
            </a:extLst>
          </p:cNvPr>
          <p:cNvSpPr/>
          <p:nvPr/>
        </p:nvSpPr>
        <p:spPr>
          <a:xfrm>
            <a:off x="4712277" y="4884962"/>
            <a:ext cx="333803" cy="33742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rgbClr val="FF0000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D9114C70-5302-1F4E-7DD6-D90F3BF8D134}"/>
              </a:ext>
            </a:extLst>
          </p:cNvPr>
          <p:cNvSpPr/>
          <p:nvPr/>
        </p:nvSpPr>
        <p:spPr>
          <a:xfrm>
            <a:off x="3735593" y="2859767"/>
            <a:ext cx="333803" cy="33742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rgbClr val="FF0000"/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1645C3AF-0FCB-4A6F-D3CA-4B9E8B9E0367}"/>
              </a:ext>
            </a:extLst>
          </p:cNvPr>
          <p:cNvSpPr/>
          <p:nvPr/>
        </p:nvSpPr>
        <p:spPr>
          <a:xfrm>
            <a:off x="2181139" y="5093273"/>
            <a:ext cx="333803" cy="33742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rgbClr val="FF0000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BCB60334-2113-AFD9-7653-8EA8F5B44F32}"/>
              </a:ext>
            </a:extLst>
          </p:cNvPr>
          <p:cNvSpPr/>
          <p:nvPr/>
        </p:nvSpPr>
        <p:spPr>
          <a:xfrm>
            <a:off x="1040740" y="3002108"/>
            <a:ext cx="644243" cy="627252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9BDC91-E151-4926-A9BE-AC169FBF00FA}"/>
              </a:ext>
            </a:extLst>
          </p:cNvPr>
          <p:cNvSpPr txBox="1"/>
          <p:nvPr/>
        </p:nvSpPr>
        <p:spPr>
          <a:xfrm>
            <a:off x="6635044" y="3982179"/>
            <a:ext cx="1408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Индийский </a:t>
            </a:r>
          </a:p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океан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A112CC-F43B-1CBD-A0B8-A531E80EEDD8}"/>
              </a:ext>
            </a:extLst>
          </p:cNvPr>
          <p:cNvSpPr txBox="1"/>
          <p:nvPr/>
        </p:nvSpPr>
        <p:spPr>
          <a:xfrm rot="2871267">
            <a:off x="3473809" y="3654020"/>
            <a:ext cx="2017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Атлантический</a:t>
            </a:r>
          </a:p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океан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5A0CDE-60B6-02F2-EEB6-897BDDCAF937}"/>
              </a:ext>
            </a:extLst>
          </p:cNvPr>
          <p:cNvSpPr txBox="1"/>
          <p:nvPr/>
        </p:nvSpPr>
        <p:spPr>
          <a:xfrm>
            <a:off x="585194" y="3789735"/>
            <a:ext cx="1408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Тихий </a:t>
            </a:r>
          </a:p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Ubuntu" panose="020B0504030602030204" pitchFamily="34" charset="0"/>
              </a:rPr>
              <a:t>океан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13146A-01F6-21C5-727D-F46D8B738120}"/>
              </a:ext>
            </a:extLst>
          </p:cNvPr>
          <p:cNvSpPr txBox="1"/>
          <p:nvPr/>
        </p:nvSpPr>
        <p:spPr>
          <a:xfrm>
            <a:off x="1040740" y="5442788"/>
            <a:ext cx="7874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Ubuntu" panose="020B0504030602030204" pitchFamily="34" charset="0"/>
              </a:rPr>
              <a:t>Большое тихоокеанское мусорное пятно – 1,6 млн  кв. км.</a:t>
            </a:r>
          </a:p>
          <a:p>
            <a:r>
              <a:rPr lang="ru-RU" altLang="ru-RU" sz="2000" b="1" dirty="0">
                <a:solidFill>
                  <a:schemeClr val="bg1"/>
                </a:solidFill>
                <a:latin typeface="Ubuntu" panose="020B0504030602030204" pitchFamily="34" charset="0"/>
              </a:rPr>
              <a:t>носит название (</a:t>
            </a:r>
            <a:r>
              <a:rPr lang="en-US" sz="2000" b="1" dirty="0">
                <a:solidFill>
                  <a:schemeClr val="bg1"/>
                </a:solidFill>
                <a:latin typeface="Ubuntu" panose="020B0504030602030204" pitchFamily="34" charset="0"/>
              </a:rPr>
              <a:t>The Great Pacific Garbage Patch</a:t>
            </a:r>
            <a:r>
              <a:rPr lang="ru-RU" sz="2000" b="1" dirty="0">
                <a:solidFill>
                  <a:schemeClr val="bg1"/>
                </a:solidFill>
                <a:latin typeface="Ubuntu" panose="020B0504030602030204" pitchFamily="34" charset="0"/>
              </a:rPr>
              <a:t>) </a:t>
            </a:r>
            <a:r>
              <a:rPr lang="ru-RU" altLang="ru-RU" sz="2000" b="1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  <a:r>
              <a:rPr lang="en-US" altLang="ru-RU" sz="2000" b="1" dirty="0">
                <a:solidFill>
                  <a:schemeClr val="bg1"/>
                </a:solidFill>
                <a:latin typeface="Ubuntu" panose="020B0504030602030204" pitchFamily="34" charset="0"/>
              </a:rPr>
              <a:t>GPGP</a:t>
            </a:r>
            <a:endParaRPr lang="ru-RU" altLang="ru-RU" sz="20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967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16171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B908D6E-4B1F-4730-9677-4C7CC453E444}"/>
              </a:ext>
            </a:extLst>
          </p:cNvPr>
          <p:cNvSpPr txBox="1"/>
          <p:nvPr/>
        </p:nvSpPr>
        <p:spPr>
          <a:xfrm>
            <a:off x="794452" y="663129"/>
            <a:ext cx="9759076" cy="553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Мусорное пятно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01A63E-6070-BBC4-8BA2-E1D913E403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74" y="1551213"/>
            <a:ext cx="5548626" cy="3367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6D319F-886D-E3C2-7942-DA1F1C16CA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252" y="2881960"/>
            <a:ext cx="6003909" cy="3367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76997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21079</TotalTime>
  <Words>791</Words>
  <Application>Microsoft Office PowerPoint</Application>
  <PresentationFormat>Широкоэкранный</PresentationFormat>
  <Paragraphs>140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Open Sans Extra Bold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ПО ОБРАЩЕНИЮ С ТКО  НА ТЕРРИТОРИИ БЕЛГОРОДСКОЙ ОБЛАСТИ</dc:title>
  <dc:creator>Богат Дмитрий</dc:creator>
  <cp:lastModifiedBy>Пашина Наталья</cp:lastModifiedBy>
  <cp:revision>452</cp:revision>
  <cp:lastPrinted>2024-06-17T11:28:41Z</cp:lastPrinted>
  <dcterms:created xsi:type="dcterms:W3CDTF">2021-03-13T05:56:52Z</dcterms:created>
  <dcterms:modified xsi:type="dcterms:W3CDTF">2026-08-20T11:50:48Z</dcterms:modified>
</cp:coreProperties>
</file>