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9929813" cy="6797675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C4DA9E"/>
    <a:srgbClr val="5A794F"/>
    <a:srgbClr val="C7DCA0"/>
    <a:srgbClr val="9FC45E"/>
    <a:srgbClr val="6BA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  <a:fill>
          <a:solidFill>
            <a:schemeClr val="accent6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7DCA0"/>
            </a:gs>
            <a:gs pos="100000">
              <a:srgbClr val="5A794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8A9E62-3CAE-4C0A-B5AD-604979296CAC}" type="datetimeFigureOut">
              <a:rPr lang="ru-RU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95F6D59-0A9D-409A-BC37-A0B99CC6B447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 bwMode="auto">
          <a:xfrm>
            <a:off x="651952" y="1043698"/>
            <a:ext cx="108880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500" b="1" dirty="0">
                <a:solidFill>
                  <a:schemeClr val="accent6">
                    <a:lumMod val="50000"/>
                  </a:schemeClr>
                </a:solidFill>
                <a:latin typeface="Gilroy ExtraBold" panose="00000900000000000000" pitchFamily="50" charset="-52"/>
              </a:rPr>
              <a:t>Перечень компаний, осуществляющих вывоз строительных отходов, веток и порубочных остатков, на территории Белгородской области</a:t>
            </a:r>
            <a:endParaRPr sz="2500" dirty="0">
              <a:solidFill>
                <a:schemeClr val="accent6">
                  <a:lumMod val="50000"/>
                </a:schemeClr>
              </a:solidFill>
              <a:latin typeface="Gilroy ExtraBold" panose="00000900000000000000" pitchFamily="50" charset="-52"/>
            </a:endParaRPr>
          </a:p>
        </p:txBody>
      </p:sp>
      <p:graphicFrame>
        <p:nvGraphicFramePr>
          <p:cNvPr id="10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55624"/>
              </p:ext>
            </p:extLst>
          </p:nvPr>
        </p:nvGraphicFramePr>
        <p:xfrm>
          <a:off x="147959" y="2134597"/>
          <a:ext cx="11896080" cy="32278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4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40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60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43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Г. Белгород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640-94-63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640-94-14</a:t>
                      </a:r>
                      <a:endParaRPr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8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Алексеевский </a:t>
                      </a:r>
                    </a:p>
                    <a:p>
                      <a:pPr algn="l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муниципальный округ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ООО «ТК ЭКОТРАНС»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27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Белгородский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(4722) 20-10-92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640-94-63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(960) 640-94-14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60E13F0-2E75-D057-5671-91A42C339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632024"/>
              </p:ext>
            </p:extLst>
          </p:nvPr>
        </p:nvGraphicFramePr>
        <p:xfrm>
          <a:off x="174593" y="1458040"/>
          <a:ext cx="11842812" cy="39419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0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199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074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Борисовский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МАУ Борисовского района «Благоустройство» (только порубочные остатки и ветки)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309340, п. Борисовка,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пл. Ушакова, д. 15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8 (47246) 5-15-74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58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Валуйский муниципальный округ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Муниципальное бюджетное учреждение «Валуйское Благоустройство»</a:t>
                      </a:r>
                      <a:endParaRPr lang="en-US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309996, г. Валуйки,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ул. Пролетарская, д. 2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(47236) 3-15-83 </a:t>
                      </a:r>
                      <a:r>
                        <a:rPr lang="ru-RU" sz="1400" b="0" u="none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valuikiblag@yandex.ru</a:t>
                      </a:r>
                      <a:endParaRPr lang="ru-RU" sz="1400" b="0" u="none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801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Волоконовский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МУП БОЖФ «ВОЛОКОНОВСКОЕ»</a:t>
                      </a: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МАУ «КСС»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309650, п. Волоконовка,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Ленина, д. 82</a:t>
                      </a: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algn="ctr">
                        <a:defRPr/>
                      </a:pPr>
                      <a:endParaRPr lang="en-US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309292, г.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Шебекино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, </a:t>
                      </a:r>
                      <a:endParaRPr lang="ru-RU" sz="1400" b="0" i="0" u="none" strike="noStrike" cap="none" spc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Calibri"/>
                        <a:cs typeface="Calibri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ул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. </a:t>
                      </a:r>
                      <a:r>
                        <a:rPr lang="en-US" sz="1400" b="0" i="0" u="none" strike="noStrike" cap="none" spc="0" dirty="0" err="1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Свободы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, д.</a:t>
                      </a: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19</a:t>
                      </a:r>
                      <a:endParaRPr lang="ru-RU" sz="1400" b="0" dirty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(47235) 5-22-17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en-US"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en-US"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(47248) 5-45-59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(47248) 5-46-20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sbu31@mail.ru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969327"/>
              </p:ext>
            </p:extLst>
          </p:nvPr>
        </p:nvGraphicFramePr>
        <p:xfrm>
          <a:off x="152399" y="2091654"/>
          <a:ext cx="11887200" cy="26746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79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72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Губкинский городской округ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АО «АВТОДОР»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309186, Белгородская область, 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г.о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. Губкинский, г Губкин,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ул. Комсомольская, д. 33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(952) 431-14-80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00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Грайворонский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«Центр ЖКУ «Грайворонский»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309370, г. Грайворон, 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ул. Ленина, д. 58/2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(47261) 4-55-86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2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Ивнянский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«Зеленая точка»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309116, Ивнянский район, вблизи с. Курасовка</a:t>
                      </a:r>
                      <a:endParaRPr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(47224) 1-31-66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3878F7-FC5D-825F-C136-1497F13437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639961"/>
              </p:ext>
            </p:extLst>
          </p:nvPr>
        </p:nvGraphicFramePr>
        <p:xfrm>
          <a:off x="170155" y="1950261"/>
          <a:ext cx="11851688" cy="29574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2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2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785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75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Вейделевский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>
                          <a:latin typeface="Gilroy Light" panose="00000400000000000000" pitchFamily="50" charset="-52"/>
                        </a:rPr>
                        <a:t>МУК «Вейделевское благоустройство»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309720, Белгородская область, р-н Вейделевский,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п. Вейделевка,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ул. Центральная, д. 20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8 (4723) 75-41-82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Корочанский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ООО «Благоустройство»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309210, Корочанский район, г. Короча, ул. Советская, д. 24 А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(47231) 5-59-70, 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5-54-05, 5-37-09</a:t>
                      </a: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Красненский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КХЦ Красненского муниципального округа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Белгородская область, Красненский район, с. Красное, ул. Подгорная, д. 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(47262) 5-20-56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C7BC4E-D714-DB15-B8D0-866E19D11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808117"/>
              </p:ext>
            </p:extLst>
          </p:nvPr>
        </p:nvGraphicFramePr>
        <p:xfrm>
          <a:off x="196787" y="1998451"/>
          <a:ext cx="11798424" cy="28610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34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Красногвардейский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Муниципальное бюджетное учреждение «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Бирюченское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 предприятие благоустройства и озеленения»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309920, г. Бирюч, ул. </a:t>
                      </a:r>
                      <a:r>
                        <a:rPr lang="ru-RU" sz="1400" dirty="0" err="1">
                          <a:latin typeface="Gilroy Light" panose="00000400000000000000" pitchFamily="50" charset="-52"/>
                        </a:rPr>
                        <a:t>Ольминского</a:t>
                      </a: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, д. 24 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8 (47247) 3-29-56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Краснояружский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Водсервис</a:t>
                      </a: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» (только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строительный мусор)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latin typeface="Gilroy Light" panose="00000400000000000000" pitchFamily="50" charset="-52"/>
                        </a:rPr>
                        <a:t>309420, п. Красная Яруга, ул. Набережная, д. 103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>
                          <a:latin typeface="Gilroy Light" panose="00000400000000000000" pitchFamily="50" charset="-52"/>
                        </a:rPr>
                        <a:t>8 (47263) 4-67-85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Новооскольский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ООО «Новооскольский полигон ТКО»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309640, Белгородская</a:t>
                      </a:r>
                      <a:endParaRPr lang="ru-RU" sz="1400" b="0" i="0" u="none" strike="noStrike" cap="none" spc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cs typeface="Calibri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область, г. Новый Оскол, ул.</a:t>
                      </a:r>
                      <a:endParaRPr lang="ru-RU" sz="1400" b="0" i="0" u="none" strike="noStrike" cap="none" spc="0">
                        <a:solidFill>
                          <a:schemeClr val="dk1"/>
                        </a:solidFill>
                        <a:latin typeface="Gilroy Light" panose="00000400000000000000" pitchFamily="50" charset="-52"/>
                        <a:cs typeface="Calibri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Кооперативная, д. 1/1</a:t>
                      </a:r>
                      <a:endParaRPr sz="140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(930) 060-30-19</a:t>
                      </a:r>
                      <a:endParaRPr sz="140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4121BD-41C9-8F0B-DEE3-EDDAC00A6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365383"/>
              </p:ext>
            </p:extLst>
          </p:nvPr>
        </p:nvGraphicFramePr>
        <p:xfrm>
          <a:off x="161277" y="1275556"/>
          <a:ext cx="11869444" cy="43068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67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7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234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Прохоровский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Отсутствуют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Ракитянский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МАУ Ракитянского района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«Благоустройство и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озеленение» (только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порубочные остатки и ветки) </a:t>
                      </a: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ООО «Регион Цемент»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309310, п. Ракитное, ул. Коммунаров, д. 16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309310, п. Ракитное вблизи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с. </a:t>
                      </a:r>
                      <a:r>
                        <a:rPr lang="ru-RU" sz="1400" b="0" dirty="0" err="1">
                          <a:latin typeface="Gilroy Light" panose="00000400000000000000" pitchFamily="50" charset="-52"/>
                        </a:rPr>
                        <a:t>Киселево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(47245) 5-57-06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8 (951) 133-69-59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Ровеньский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«Ровеньский коммунальщик»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309740, п. Ровеньки,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ул. Ст. Разина, д. 8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(47238) 5-50-90 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8 (47238) 5-58-63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34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Старооскольский городской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latin typeface="Gilroy Light" panose="00000400000000000000" pitchFamily="50" charset="-52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309508, г. Старый Оскол, 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Calibri"/>
                          <a:cs typeface="Calibri"/>
                        </a:rPr>
                        <a:t>ул. Свободы, д. 18 А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(4725) 45-09-03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7D4017-8931-02A4-3E22-59A91E7F4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976748"/>
              </p:ext>
            </p:extLst>
          </p:nvPr>
        </p:nvGraphicFramePr>
        <p:xfrm>
          <a:off x="196788" y="1788102"/>
          <a:ext cx="11798424" cy="3281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9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36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муниципального образования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Наименование компании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Фактический адрес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400" b="1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1" dirty="0">
                          <a:latin typeface="Gilroy Light" panose="00000400000000000000" pitchFamily="50" charset="-52"/>
                        </a:rPr>
                        <a:t>Телефон</a:t>
                      </a:r>
                      <a:endParaRPr sz="1400" b="1" dirty="0">
                        <a:latin typeface="Gilroy Light" panose="00000400000000000000" pitchFamily="50" charset="-52"/>
                      </a:endParaRPr>
                    </a:p>
                  </a:txBody>
                  <a:tcPr>
                    <a:solidFill>
                      <a:srgbClr val="5A7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45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Чернянский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>
                        <a:defRPr/>
                      </a:pPr>
                      <a:endParaRPr lang="ru-RU"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</a:rPr>
                        <a:t>МАУ «Экосервис»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endParaRPr lang="ru-RU" sz="1400" b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309560, Чернянка,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Маринченко, д. 2 А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8 (47232) 5-65-44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35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Шебекинский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МАУ «КСС»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309292, г. Шебекино,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ул. Свободы, д. 19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(47248) 5-45-59 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8 (47248) 5-46-20</a:t>
                      </a:r>
                      <a:endParaRPr dirty="0">
                        <a:latin typeface="Gilroy Light" panose="00000400000000000000" pitchFamily="50" charset="-52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400" b="0" u="none" dirty="0">
                          <a:solidFill>
                            <a:schemeClr val="dk1"/>
                          </a:solidFill>
                          <a:latin typeface="Gilroy Light" panose="00000400000000000000" pitchFamily="50" charset="-52"/>
                          <a:ea typeface="+mn-ea"/>
                          <a:cs typeface="+mn-cs"/>
                        </a:rPr>
                        <a:t>sbu31@mail.ru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276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latin typeface="Gilroy Light" panose="00000400000000000000" pitchFamily="50" charset="-52"/>
                        </a:rPr>
                        <a:t>Яковлевский муниципальный округ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Arial"/>
                          <a:cs typeface="Arial"/>
                        </a:rPr>
                        <a:t>ООО «ТК ЭКОТРАНС»</a:t>
                      </a:r>
                      <a:endParaRPr sz="1400" b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chemeClr val="tx1"/>
                          </a:solidFill>
                          <a:latin typeface="Gilroy Light" panose="00000400000000000000" pitchFamily="50" charset="-52"/>
                          <a:ea typeface="Arial"/>
                          <a:cs typeface="Arial"/>
                        </a:rPr>
                        <a:t>308017, г. Белгород, ул. Серафимовича, д. 72</a:t>
                      </a:r>
                      <a:endParaRPr sz="1400" b="0" dirty="0"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20-10-80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0" i="0" u="none" strike="noStrike" cap="none" spc="0" dirty="0">
                          <a:solidFill>
                            <a:srgbClr val="000000"/>
                          </a:solidFill>
                          <a:latin typeface="Gilroy Light" panose="00000400000000000000" pitchFamily="50" charset="-52"/>
                          <a:ea typeface="Liberation Sans"/>
                          <a:cs typeface="Liberation Sans"/>
                        </a:rPr>
                        <a:t>8 (4722) 20-10-92</a:t>
                      </a:r>
                      <a:endParaRPr sz="1400" b="0" dirty="0">
                        <a:solidFill>
                          <a:schemeClr val="tx1"/>
                        </a:solidFill>
                        <a:latin typeface="Gilroy Light" panose="00000400000000000000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3427D4-479B-D46B-CFA3-C28B6F127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406854" y="131244"/>
            <a:ext cx="1378291" cy="6056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791</Words>
  <Application>Microsoft Office PowerPoint</Application>
  <DocSecurity>0</DocSecurity>
  <PresentationFormat>Широкоэкранный</PresentationFormat>
  <Paragraphs>179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Gilroy ExtraBold</vt:lpstr>
      <vt:lpstr>Gilroy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Байков Александр</dc:creator>
  <cp:keywords/>
  <dc:description/>
  <cp:lastModifiedBy>Буркун Анна</cp:lastModifiedBy>
  <cp:revision>16</cp:revision>
  <cp:lastPrinted>2026-03-25T07:39:26Z</cp:lastPrinted>
  <dcterms:created xsi:type="dcterms:W3CDTF">2023-03-27T12:49:44Z</dcterms:created>
  <dcterms:modified xsi:type="dcterms:W3CDTF">2026-04-10T05:07:35Z</dcterms:modified>
  <cp:category/>
  <dc:identifier/>
  <cp:contentStatus/>
  <dc:language/>
  <cp:version/>
</cp:coreProperties>
</file>